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61" r:id="rId6"/>
    <p:sldId id="264" r:id="rId7"/>
    <p:sldId id="262" r:id="rId8"/>
    <p:sldId id="263" r:id="rId9"/>
    <p:sldId id="265" r:id="rId10"/>
    <p:sldId id="266" r:id="rId11"/>
    <p:sldId id="267" r:id="rId12"/>
    <p:sldId id="268" r:id="rId13"/>
    <p:sldId id="269" r:id="rId14"/>
    <p:sldId id="271" r:id="rId15"/>
    <p:sldId id="272" r:id="rId16"/>
    <p:sldId id="314" r:id="rId17"/>
    <p:sldId id="315" r:id="rId18"/>
    <p:sldId id="273" r:id="rId19"/>
    <p:sldId id="274" r:id="rId20"/>
    <p:sldId id="275" r:id="rId21"/>
    <p:sldId id="276" r:id="rId22"/>
    <p:sldId id="277" r:id="rId23"/>
    <p:sldId id="278" r:id="rId24"/>
    <p:sldId id="279" r:id="rId25"/>
    <p:sldId id="280" r:id="rId26"/>
    <p:sldId id="284" r:id="rId27"/>
    <p:sldId id="285" r:id="rId28"/>
    <p:sldId id="281" r:id="rId29"/>
    <p:sldId id="282" r:id="rId30"/>
    <p:sldId id="286" r:id="rId31"/>
    <p:sldId id="283" r:id="rId32"/>
    <p:sldId id="287" r:id="rId33"/>
    <p:sldId id="290" r:id="rId34"/>
    <p:sldId id="291" r:id="rId35"/>
    <p:sldId id="292" r:id="rId36"/>
    <p:sldId id="298" r:id="rId37"/>
    <p:sldId id="294" r:id="rId38"/>
    <p:sldId id="295" r:id="rId39"/>
    <p:sldId id="293" r:id="rId40"/>
    <p:sldId id="302" r:id="rId41"/>
    <p:sldId id="303" r:id="rId42"/>
    <p:sldId id="288" r:id="rId43"/>
    <p:sldId id="289" r:id="rId44"/>
    <p:sldId id="297" r:id="rId45"/>
    <p:sldId id="299" r:id="rId46"/>
    <p:sldId id="300" r:id="rId47"/>
    <p:sldId id="304" r:id="rId48"/>
    <p:sldId id="305" r:id="rId49"/>
    <p:sldId id="308" r:id="rId50"/>
    <p:sldId id="307" r:id="rId51"/>
    <p:sldId id="306" r:id="rId52"/>
    <p:sldId id="309" r:id="rId53"/>
    <p:sldId id="310" r:id="rId54"/>
    <p:sldId id="311" r:id="rId55"/>
    <p:sldId id="312" r:id="rId56"/>
    <p:sldId id="313" r:id="rId57"/>
    <p:sldId id="316" r:id="rId58"/>
    <p:sldId id="317" r:id="rId59"/>
    <p:sldId id="318" r:id="rId60"/>
    <p:sldId id="319" r:id="rId61"/>
    <p:sldId id="320" r:id="rId62"/>
    <p:sldId id="321" r:id="rId63"/>
    <p:sldId id="322" r:id="rId64"/>
    <p:sldId id="323"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51" autoAdjust="0"/>
    <p:restoredTop sz="94660"/>
  </p:normalViewPr>
  <p:slideViewPr>
    <p:cSldViewPr snapToGrid="0" showGuides="1">
      <p:cViewPr varScale="1">
        <p:scale>
          <a:sx n="64" d="100"/>
          <a:sy n="64" d="100"/>
        </p:scale>
        <p:origin x="876" y="48"/>
      </p:cViewPr>
      <p:guideLst>
        <p:guide orient="horz" pos="2160"/>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B2839-A4F0-47F4-9847-33B3778BE0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1F6915-2E7E-4191-8630-1B9C6A8824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9FBB7D-57EF-42F1-A95A-6389ECE38513}"/>
              </a:ext>
            </a:extLst>
          </p:cNvPr>
          <p:cNvSpPr>
            <a:spLocks noGrp="1"/>
          </p:cNvSpPr>
          <p:nvPr>
            <p:ph type="dt" sz="half" idx="10"/>
          </p:nvPr>
        </p:nvSpPr>
        <p:spPr/>
        <p:txBody>
          <a:bodyPr/>
          <a:lstStyle/>
          <a:p>
            <a:fld id="{B5A9A27E-A471-42E8-A688-18979CBF975F}" type="datetimeFigureOut">
              <a:rPr lang="en-US" smtClean="0"/>
              <a:t>11/20/2023</a:t>
            </a:fld>
            <a:endParaRPr lang="en-US"/>
          </a:p>
        </p:txBody>
      </p:sp>
      <p:sp>
        <p:nvSpPr>
          <p:cNvPr id="5" name="Footer Placeholder 4">
            <a:extLst>
              <a:ext uri="{FF2B5EF4-FFF2-40B4-BE49-F238E27FC236}">
                <a16:creationId xmlns:a16="http://schemas.microsoft.com/office/drawing/2014/main" id="{1F0CBE76-C69E-472D-934D-1B29B88A8E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49501A-6488-4D19-A82D-76DEC0F696FC}"/>
              </a:ext>
            </a:extLst>
          </p:cNvPr>
          <p:cNvSpPr>
            <a:spLocks noGrp="1"/>
          </p:cNvSpPr>
          <p:nvPr>
            <p:ph type="sldNum" sz="quarter" idx="12"/>
          </p:nvPr>
        </p:nvSpPr>
        <p:spPr/>
        <p:txBody>
          <a:bodyPr/>
          <a:lstStyle/>
          <a:p>
            <a:fld id="{51375E04-3000-401F-849E-69F1805486BE}" type="slidenum">
              <a:rPr lang="en-US" smtClean="0"/>
              <a:t>‹#›</a:t>
            </a:fld>
            <a:endParaRPr lang="en-US"/>
          </a:p>
        </p:txBody>
      </p:sp>
    </p:spTree>
    <p:extLst>
      <p:ext uri="{BB962C8B-B14F-4D97-AF65-F5344CB8AC3E}">
        <p14:creationId xmlns:p14="http://schemas.microsoft.com/office/powerpoint/2010/main" val="3390081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7B393-4577-49B3-8245-602FE866CE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9DBEC1-594D-43E1-8B69-EDC84BDDB9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8F8AFC-1943-4AC6-BF88-C7175F9E65CE}"/>
              </a:ext>
            </a:extLst>
          </p:cNvPr>
          <p:cNvSpPr>
            <a:spLocks noGrp="1"/>
          </p:cNvSpPr>
          <p:nvPr>
            <p:ph type="dt" sz="half" idx="10"/>
          </p:nvPr>
        </p:nvSpPr>
        <p:spPr/>
        <p:txBody>
          <a:bodyPr/>
          <a:lstStyle/>
          <a:p>
            <a:fld id="{B5A9A27E-A471-42E8-A688-18979CBF975F}" type="datetimeFigureOut">
              <a:rPr lang="en-US" smtClean="0"/>
              <a:t>11/20/2023</a:t>
            </a:fld>
            <a:endParaRPr lang="en-US"/>
          </a:p>
        </p:txBody>
      </p:sp>
      <p:sp>
        <p:nvSpPr>
          <p:cNvPr id="5" name="Footer Placeholder 4">
            <a:extLst>
              <a:ext uri="{FF2B5EF4-FFF2-40B4-BE49-F238E27FC236}">
                <a16:creationId xmlns:a16="http://schemas.microsoft.com/office/drawing/2014/main" id="{1F3B4747-9E30-4E00-B98D-6AFD779D88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77A550-020A-4261-B7A7-FB529C713FE9}"/>
              </a:ext>
            </a:extLst>
          </p:cNvPr>
          <p:cNvSpPr>
            <a:spLocks noGrp="1"/>
          </p:cNvSpPr>
          <p:nvPr>
            <p:ph type="sldNum" sz="quarter" idx="12"/>
          </p:nvPr>
        </p:nvSpPr>
        <p:spPr/>
        <p:txBody>
          <a:bodyPr/>
          <a:lstStyle/>
          <a:p>
            <a:fld id="{51375E04-3000-401F-849E-69F1805486BE}" type="slidenum">
              <a:rPr lang="en-US" smtClean="0"/>
              <a:t>‹#›</a:t>
            </a:fld>
            <a:endParaRPr lang="en-US"/>
          </a:p>
        </p:txBody>
      </p:sp>
    </p:spTree>
    <p:extLst>
      <p:ext uri="{BB962C8B-B14F-4D97-AF65-F5344CB8AC3E}">
        <p14:creationId xmlns:p14="http://schemas.microsoft.com/office/powerpoint/2010/main" val="1940418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30CE-187D-4B62-BBC0-6E1721C297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58D2B95-7963-4506-86D2-15334F2C8D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D76C61-D887-4F68-93BD-CA8B74F0C83A}"/>
              </a:ext>
            </a:extLst>
          </p:cNvPr>
          <p:cNvSpPr>
            <a:spLocks noGrp="1"/>
          </p:cNvSpPr>
          <p:nvPr>
            <p:ph type="dt" sz="half" idx="10"/>
          </p:nvPr>
        </p:nvSpPr>
        <p:spPr/>
        <p:txBody>
          <a:bodyPr/>
          <a:lstStyle/>
          <a:p>
            <a:fld id="{B5A9A27E-A471-42E8-A688-18979CBF975F}" type="datetimeFigureOut">
              <a:rPr lang="en-US" smtClean="0"/>
              <a:t>11/20/2023</a:t>
            </a:fld>
            <a:endParaRPr lang="en-US"/>
          </a:p>
        </p:txBody>
      </p:sp>
      <p:sp>
        <p:nvSpPr>
          <p:cNvPr id="5" name="Footer Placeholder 4">
            <a:extLst>
              <a:ext uri="{FF2B5EF4-FFF2-40B4-BE49-F238E27FC236}">
                <a16:creationId xmlns:a16="http://schemas.microsoft.com/office/drawing/2014/main" id="{B7B3E68B-ED3B-41B8-A4D3-027977C676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B45168-79F9-4DE2-A93D-22DF22AD02D7}"/>
              </a:ext>
            </a:extLst>
          </p:cNvPr>
          <p:cNvSpPr>
            <a:spLocks noGrp="1"/>
          </p:cNvSpPr>
          <p:nvPr>
            <p:ph type="sldNum" sz="quarter" idx="12"/>
          </p:nvPr>
        </p:nvSpPr>
        <p:spPr/>
        <p:txBody>
          <a:bodyPr/>
          <a:lstStyle/>
          <a:p>
            <a:fld id="{51375E04-3000-401F-849E-69F1805486BE}" type="slidenum">
              <a:rPr lang="en-US" smtClean="0"/>
              <a:t>‹#›</a:t>
            </a:fld>
            <a:endParaRPr lang="en-US"/>
          </a:p>
        </p:txBody>
      </p:sp>
    </p:spTree>
    <p:extLst>
      <p:ext uri="{BB962C8B-B14F-4D97-AF65-F5344CB8AC3E}">
        <p14:creationId xmlns:p14="http://schemas.microsoft.com/office/powerpoint/2010/main" val="400974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A1BF5-F9B4-4405-B4DC-D46DD2D167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3D354C-DEB3-427D-9D58-418CA946F9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2DA8E6-1FBB-4FBD-B55F-1AE5E7DD7F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81CCF19-0AB7-4F32-8129-3B200D3D0581}"/>
              </a:ext>
            </a:extLst>
          </p:cNvPr>
          <p:cNvSpPr>
            <a:spLocks noGrp="1"/>
          </p:cNvSpPr>
          <p:nvPr>
            <p:ph type="dt" sz="half" idx="10"/>
          </p:nvPr>
        </p:nvSpPr>
        <p:spPr/>
        <p:txBody>
          <a:bodyPr/>
          <a:lstStyle/>
          <a:p>
            <a:fld id="{B5A9A27E-A471-42E8-A688-18979CBF975F}" type="datetimeFigureOut">
              <a:rPr lang="en-US" smtClean="0"/>
              <a:t>11/20/2023</a:t>
            </a:fld>
            <a:endParaRPr lang="en-US"/>
          </a:p>
        </p:txBody>
      </p:sp>
      <p:sp>
        <p:nvSpPr>
          <p:cNvPr id="6" name="Footer Placeholder 5">
            <a:extLst>
              <a:ext uri="{FF2B5EF4-FFF2-40B4-BE49-F238E27FC236}">
                <a16:creationId xmlns:a16="http://schemas.microsoft.com/office/drawing/2014/main" id="{773DABD6-5097-45B6-8406-135D99E8A6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A292B9-DD86-43FB-95DE-21415DEAF3E6}"/>
              </a:ext>
            </a:extLst>
          </p:cNvPr>
          <p:cNvSpPr>
            <a:spLocks noGrp="1"/>
          </p:cNvSpPr>
          <p:nvPr>
            <p:ph type="sldNum" sz="quarter" idx="12"/>
          </p:nvPr>
        </p:nvSpPr>
        <p:spPr/>
        <p:txBody>
          <a:bodyPr/>
          <a:lstStyle/>
          <a:p>
            <a:fld id="{51375E04-3000-401F-849E-69F1805486BE}" type="slidenum">
              <a:rPr lang="en-US" smtClean="0"/>
              <a:t>‹#›</a:t>
            </a:fld>
            <a:endParaRPr lang="en-US"/>
          </a:p>
        </p:txBody>
      </p:sp>
    </p:spTree>
    <p:extLst>
      <p:ext uri="{BB962C8B-B14F-4D97-AF65-F5344CB8AC3E}">
        <p14:creationId xmlns:p14="http://schemas.microsoft.com/office/powerpoint/2010/main" val="2662780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F54C-6DAF-49B0-A306-7E41D750C39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40388A-F7EE-47C9-B2E1-E441E3D333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993E5C-071C-4D3C-AF17-16C986FB89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BFC5CF-C66D-4FF3-9235-29883BD7E2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57EAFE-06E1-455B-BD07-D46A5E4C7B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06C86B-498F-467A-B170-CBB3743CE686}"/>
              </a:ext>
            </a:extLst>
          </p:cNvPr>
          <p:cNvSpPr>
            <a:spLocks noGrp="1"/>
          </p:cNvSpPr>
          <p:nvPr>
            <p:ph type="dt" sz="half" idx="10"/>
          </p:nvPr>
        </p:nvSpPr>
        <p:spPr/>
        <p:txBody>
          <a:bodyPr/>
          <a:lstStyle/>
          <a:p>
            <a:fld id="{B5A9A27E-A471-42E8-A688-18979CBF975F}" type="datetimeFigureOut">
              <a:rPr lang="en-US" smtClean="0"/>
              <a:t>11/20/2023</a:t>
            </a:fld>
            <a:endParaRPr lang="en-US"/>
          </a:p>
        </p:txBody>
      </p:sp>
      <p:sp>
        <p:nvSpPr>
          <p:cNvPr id="8" name="Footer Placeholder 7">
            <a:extLst>
              <a:ext uri="{FF2B5EF4-FFF2-40B4-BE49-F238E27FC236}">
                <a16:creationId xmlns:a16="http://schemas.microsoft.com/office/drawing/2014/main" id="{D7A86C68-D58E-40F8-A935-5C84BE1576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6AA18B-EA77-417D-B566-87D4658AD9C1}"/>
              </a:ext>
            </a:extLst>
          </p:cNvPr>
          <p:cNvSpPr>
            <a:spLocks noGrp="1"/>
          </p:cNvSpPr>
          <p:nvPr>
            <p:ph type="sldNum" sz="quarter" idx="12"/>
          </p:nvPr>
        </p:nvSpPr>
        <p:spPr/>
        <p:txBody>
          <a:bodyPr/>
          <a:lstStyle/>
          <a:p>
            <a:fld id="{51375E04-3000-401F-849E-69F1805486BE}" type="slidenum">
              <a:rPr lang="en-US" smtClean="0"/>
              <a:t>‹#›</a:t>
            </a:fld>
            <a:endParaRPr lang="en-US"/>
          </a:p>
        </p:txBody>
      </p:sp>
    </p:spTree>
    <p:extLst>
      <p:ext uri="{BB962C8B-B14F-4D97-AF65-F5344CB8AC3E}">
        <p14:creationId xmlns:p14="http://schemas.microsoft.com/office/powerpoint/2010/main" val="895073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A4986-31A7-436B-A5C8-3F775160E3A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70378AE-EB36-4483-90B7-511928AD8957}"/>
              </a:ext>
            </a:extLst>
          </p:cNvPr>
          <p:cNvSpPr>
            <a:spLocks noGrp="1"/>
          </p:cNvSpPr>
          <p:nvPr>
            <p:ph type="dt" sz="half" idx="10"/>
          </p:nvPr>
        </p:nvSpPr>
        <p:spPr/>
        <p:txBody>
          <a:bodyPr/>
          <a:lstStyle/>
          <a:p>
            <a:fld id="{B5A9A27E-A471-42E8-A688-18979CBF975F}" type="datetimeFigureOut">
              <a:rPr lang="en-US" smtClean="0"/>
              <a:t>11/20/2023</a:t>
            </a:fld>
            <a:endParaRPr lang="en-US"/>
          </a:p>
        </p:txBody>
      </p:sp>
      <p:sp>
        <p:nvSpPr>
          <p:cNvPr id="4" name="Footer Placeholder 3">
            <a:extLst>
              <a:ext uri="{FF2B5EF4-FFF2-40B4-BE49-F238E27FC236}">
                <a16:creationId xmlns:a16="http://schemas.microsoft.com/office/drawing/2014/main" id="{5A48CD69-B26C-494C-86C6-D6694A4B2F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C7140A-B80D-4567-BB83-0A4D7DAF3596}"/>
              </a:ext>
            </a:extLst>
          </p:cNvPr>
          <p:cNvSpPr>
            <a:spLocks noGrp="1"/>
          </p:cNvSpPr>
          <p:nvPr>
            <p:ph type="sldNum" sz="quarter" idx="12"/>
          </p:nvPr>
        </p:nvSpPr>
        <p:spPr/>
        <p:txBody>
          <a:bodyPr/>
          <a:lstStyle/>
          <a:p>
            <a:fld id="{51375E04-3000-401F-849E-69F1805486BE}" type="slidenum">
              <a:rPr lang="en-US" smtClean="0"/>
              <a:t>‹#›</a:t>
            </a:fld>
            <a:endParaRPr lang="en-US"/>
          </a:p>
        </p:txBody>
      </p:sp>
    </p:spTree>
    <p:extLst>
      <p:ext uri="{BB962C8B-B14F-4D97-AF65-F5344CB8AC3E}">
        <p14:creationId xmlns:p14="http://schemas.microsoft.com/office/powerpoint/2010/main" val="905779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FC6AB1-2327-4F6F-A588-D3F2D5CDF6F4}"/>
              </a:ext>
            </a:extLst>
          </p:cNvPr>
          <p:cNvSpPr>
            <a:spLocks noGrp="1"/>
          </p:cNvSpPr>
          <p:nvPr>
            <p:ph type="dt" sz="half" idx="10"/>
          </p:nvPr>
        </p:nvSpPr>
        <p:spPr/>
        <p:txBody>
          <a:bodyPr/>
          <a:lstStyle/>
          <a:p>
            <a:fld id="{B5A9A27E-A471-42E8-A688-18979CBF975F}" type="datetimeFigureOut">
              <a:rPr lang="en-US" smtClean="0"/>
              <a:t>11/20/2023</a:t>
            </a:fld>
            <a:endParaRPr lang="en-US"/>
          </a:p>
        </p:txBody>
      </p:sp>
      <p:sp>
        <p:nvSpPr>
          <p:cNvPr id="3" name="Footer Placeholder 2">
            <a:extLst>
              <a:ext uri="{FF2B5EF4-FFF2-40B4-BE49-F238E27FC236}">
                <a16:creationId xmlns:a16="http://schemas.microsoft.com/office/drawing/2014/main" id="{54D0518D-D9D2-4D59-8459-38B44403B0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5FFDDF-750D-489F-9D98-A9C87322DA39}"/>
              </a:ext>
            </a:extLst>
          </p:cNvPr>
          <p:cNvSpPr>
            <a:spLocks noGrp="1"/>
          </p:cNvSpPr>
          <p:nvPr>
            <p:ph type="sldNum" sz="quarter" idx="12"/>
          </p:nvPr>
        </p:nvSpPr>
        <p:spPr/>
        <p:txBody>
          <a:bodyPr/>
          <a:lstStyle/>
          <a:p>
            <a:fld id="{51375E04-3000-401F-849E-69F1805486BE}" type="slidenum">
              <a:rPr lang="en-US" smtClean="0"/>
              <a:t>‹#›</a:t>
            </a:fld>
            <a:endParaRPr lang="en-US"/>
          </a:p>
        </p:txBody>
      </p:sp>
    </p:spTree>
    <p:extLst>
      <p:ext uri="{BB962C8B-B14F-4D97-AF65-F5344CB8AC3E}">
        <p14:creationId xmlns:p14="http://schemas.microsoft.com/office/powerpoint/2010/main" val="4001420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1F8E6-E493-45EC-9FF2-FAC6A6F1F5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5CABBC-BD61-4002-BD0F-DB2C8EA663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BDE466-5A57-4493-BE6A-A14733BB06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4FD21A-4C80-4B80-B266-1B001EF27D6F}"/>
              </a:ext>
            </a:extLst>
          </p:cNvPr>
          <p:cNvSpPr>
            <a:spLocks noGrp="1"/>
          </p:cNvSpPr>
          <p:nvPr>
            <p:ph type="dt" sz="half" idx="10"/>
          </p:nvPr>
        </p:nvSpPr>
        <p:spPr/>
        <p:txBody>
          <a:bodyPr/>
          <a:lstStyle/>
          <a:p>
            <a:fld id="{B5A9A27E-A471-42E8-A688-18979CBF975F}" type="datetimeFigureOut">
              <a:rPr lang="en-US" smtClean="0"/>
              <a:t>11/20/2023</a:t>
            </a:fld>
            <a:endParaRPr lang="en-US"/>
          </a:p>
        </p:txBody>
      </p:sp>
      <p:sp>
        <p:nvSpPr>
          <p:cNvPr id="6" name="Footer Placeholder 5">
            <a:extLst>
              <a:ext uri="{FF2B5EF4-FFF2-40B4-BE49-F238E27FC236}">
                <a16:creationId xmlns:a16="http://schemas.microsoft.com/office/drawing/2014/main" id="{7C409718-F0F5-4E4A-B1A1-451B550A16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31EF3F-0E70-4F0B-AE0C-EC5B92CE4B3E}"/>
              </a:ext>
            </a:extLst>
          </p:cNvPr>
          <p:cNvSpPr>
            <a:spLocks noGrp="1"/>
          </p:cNvSpPr>
          <p:nvPr>
            <p:ph type="sldNum" sz="quarter" idx="12"/>
          </p:nvPr>
        </p:nvSpPr>
        <p:spPr/>
        <p:txBody>
          <a:bodyPr/>
          <a:lstStyle/>
          <a:p>
            <a:fld id="{51375E04-3000-401F-849E-69F1805486BE}" type="slidenum">
              <a:rPr lang="en-US" smtClean="0"/>
              <a:t>‹#›</a:t>
            </a:fld>
            <a:endParaRPr lang="en-US"/>
          </a:p>
        </p:txBody>
      </p:sp>
    </p:spTree>
    <p:extLst>
      <p:ext uri="{BB962C8B-B14F-4D97-AF65-F5344CB8AC3E}">
        <p14:creationId xmlns:p14="http://schemas.microsoft.com/office/powerpoint/2010/main" val="1375763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B8BF0-F000-4128-95B7-2AA5D6DF1B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0E579B-A764-4023-B0D2-D27012CEFB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B77693-7282-499D-A127-C2163911EB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117196-1684-494B-9C10-DEA9C9D207B9}"/>
              </a:ext>
            </a:extLst>
          </p:cNvPr>
          <p:cNvSpPr>
            <a:spLocks noGrp="1"/>
          </p:cNvSpPr>
          <p:nvPr>
            <p:ph type="dt" sz="half" idx="10"/>
          </p:nvPr>
        </p:nvSpPr>
        <p:spPr/>
        <p:txBody>
          <a:bodyPr/>
          <a:lstStyle/>
          <a:p>
            <a:fld id="{B5A9A27E-A471-42E8-A688-18979CBF975F}" type="datetimeFigureOut">
              <a:rPr lang="en-US" smtClean="0"/>
              <a:t>11/20/2023</a:t>
            </a:fld>
            <a:endParaRPr lang="en-US"/>
          </a:p>
        </p:txBody>
      </p:sp>
      <p:sp>
        <p:nvSpPr>
          <p:cNvPr id="6" name="Footer Placeholder 5">
            <a:extLst>
              <a:ext uri="{FF2B5EF4-FFF2-40B4-BE49-F238E27FC236}">
                <a16:creationId xmlns:a16="http://schemas.microsoft.com/office/drawing/2014/main" id="{32C3BE7E-1EA4-4967-B669-10AADE1B0E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70D88B-7CE3-4761-BDAE-5C253B9A18BE}"/>
              </a:ext>
            </a:extLst>
          </p:cNvPr>
          <p:cNvSpPr>
            <a:spLocks noGrp="1"/>
          </p:cNvSpPr>
          <p:nvPr>
            <p:ph type="sldNum" sz="quarter" idx="12"/>
          </p:nvPr>
        </p:nvSpPr>
        <p:spPr/>
        <p:txBody>
          <a:bodyPr/>
          <a:lstStyle/>
          <a:p>
            <a:fld id="{51375E04-3000-401F-849E-69F1805486BE}" type="slidenum">
              <a:rPr lang="en-US" smtClean="0"/>
              <a:t>‹#›</a:t>
            </a:fld>
            <a:endParaRPr lang="en-US"/>
          </a:p>
        </p:txBody>
      </p:sp>
    </p:spTree>
    <p:extLst>
      <p:ext uri="{BB962C8B-B14F-4D97-AF65-F5344CB8AC3E}">
        <p14:creationId xmlns:p14="http://schemas.microsoft.com/office/powerpoint/2010/main" val="2605992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FF2FE-34D3-4A5F-B94B-E84E11725B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5A726A-D22E-44E9-9934-DF4AFCBFAD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AA00DB-C6FF-4466-9BAC-0A699C475682}"/>
              </a:ext>
            </a:extLst>
          </p:cNvPr>
          <p:cNvSpPr>
            <a:spLocks noGrp="1"/>
          </p:cNvSpPr>
          <p:nvPr>
            <p:ph type="dt" sz="half" idx="10"/>
          </p:nvPr>
        </p:nvSpPr>
        <p:spPr/>
        <p:txBody>
          <a:bodyPr/>
          <a:lstStyle/>
          <a:p>
            <a:fld id="{B5A9A27E-A471-42E8-A688-18979CBF975F}" type="datetimeFigureOut">
              <a:rPr lang="en-US" smtClean="0"/>
              <a:t>11/20/2023</a:t>
            </a:fld>
            <a:endParaRPr lang="en-US"/>
          </a:p>
        </p:txBody>
      </p:sp>
      <p:sp>
        <p:nvSpPr>
          <p:cNvPr id="5" name="Footer Placeholder 4">
            <a:extLst>
              <a:ext uri="{FF2B5EF4-FFF2-40B4-BE49-F238E27FC236}">
                <a16:creationId xmlns:a16="http://schemas.microsoft.com/office/drawing/2014/main" id="{DA79D5EA-15E7-4103-9C3F-23CE6B031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F80DF1-A2F3-4C0B-8ACB-7DD5915A7719}"/>
              </a:ext>
            </a:extLst>
          </p:cNvPr>
          <p:cNvSpPr>
            <a:spLocks noGrp="1"/>
          </p:cNvSpPr>
          <p:nvPr>
            <p:ph type="sldNum" sz="quarter" idx="12"/>
          </p:nvPr>
        </p:nvSpPr>
        <p:spPr/>
        <p:txBody>
          <a:bodyPr/>
          <a:lstStyle/>
          <a:p>
            <a:fld id="{51375E04-3000-401F-849E-69F1805486BE}" type="slidenum">
              <a:rPr lang="en-US" smtClean="0"/>
              <a:t>‹#›</a:t>
            </a:fld>
            <a:endParaRPr lang="en-US"/>
          </a:p>
        </p:txBody>
      </p:sp>
    </p:spTree>
    <p:extLst>
      <p:ext uri="{BB962C8B-B14F-4D97-AF65-F5344CB8AC3E}">
        <p14:creationId xmlns:p14="http://schemas.microsoft.com/office/powerpoint/2010/main" val="3998081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E541A8-F41B-4409-A741-67C3C93BC15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7C09FA-4397-4E87-96D3-40D974A864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B63757-7EA6-4256-884B-FE76DBE64C8F}"/>
              </a:ext>
            </a:extLst>
          </p:cNvPr>
          <p:cNvSpPr>
            <a:spLocks noGrp="1"/>
          </p:cNvSpPr>
          <p:nvPr>
            <p:ph type="dt" sz="half" idx="10"/>
          </p:nvPr>
        </p:nvSpPr>
        <p:spPr/>
        <p:txBody>
          <a:bodyPr/>
          <a:lstStyle/>
          <a:p>
            <a:fld id="{B5A9A27E-A471-42E8-A688-18979CBF975F}" type="datetimeFigureOut">
              <a:rPr lang="en-US" smtClean="0"/>
              <a:t>11/20/2023</a:t>
            </a:fld>
            <a:endParaRPr lang="en-US"/>
          </a:p>
        </p:txBody>
      </p:sp>
      <p:sp>
        <p:nvSpPr>
          <p:cNvPr id="5" name="Footer Placeholder 4">
            <a:extLst>
              <a:ext uri="{FF2B5EF4-FFF2-40B4-BE49-F238E27FC236}">
                <a16:creationId xmlns:a16="http://schemas.microsoft.com/office/drawing/2014/main" id="{AC1A55BA-9528-481A-B116-9E63694303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795B59-3BB8-4ED0-AB68-FE47066B3C8E}"/>
              </a:ext>
            </a:extLst>
          </p:cNvPr>
          <p:cNvSpPr>
            <a:spLocks noGrp="1"/>
          </p:cNvSpPr>
          <p:nvPr>
            <p:ph type="sldNum" sz="quarter" idx="12"/>
          </p:nvPr>
        </p:nvSpPr>
        <p:spPr/>
        <p:txBody>
          <a:bodyPr/>
          <a:lstStyle/>
          <a:p>
            <a:fld id="{51375E04-3000-401F-849E-69F1805486BE}" type="slidenum">
              <a:rPr lang="en-US" smtClean="0"/>
              <a:t>‹#›</a:t>
            </a:fld>
            <a:endParaRPr lang="en-US"/>
          </a:p>
        </p:txBody>
      </p:sp>
    </p:spTree>
    <p:extLst>
      <p:ext uri="{BB962C8B-B14F-4D97-AF65-F5344CB8AC3E}">
        <p14:creationId xmlns:p14="http://schemas.microsoft.com/office/powerpoint/2010/main" val="1385092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CD9254-7214-48D1-95E9-474B4B88B2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6A420A-B7B8-4021-B65D-DA1E7B1A31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A737E9-2679-417F-AC2D-E72F9B4707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A9A27E-A471-42E8-A688-18979CBF975F}" type="datetimeFigureOut">
              <a:rPr lang="en-US" smtClean="0"/>
              <a:t>11/20/2023</a:t>
            </a:fld>
            <a:endParaRPr lang="en-US"/>
          </a:p>
        </p:txBody>
      </p:sp>
      <p:sp>
        <p:nvSpPr>
          <p:cNvPr id="5" name="Footer Placeholder 4">
            <a:extLst>
              <a:ext uri="{FF2B5EF4-FFF2-40B4-BE49-F238E27FC236}">
                <a16:creationId xmlns:a16="http://schemas.microsoft.com/office/drawing/2014/main" id="{9742BBC3-CBBB-48B7-8EB0-AFC75F9E92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F7C042-6B4E-46E7-9FE1-4060EEC465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375E04-3000-401F-849E-69F1805486BE}" type="slidenum">
              <a:rPr lang="en-US" smtClean="0"/>
              <a:t>‹#›</a:t>
            </a:fld>
            <a:endParaRPr lang="en-US"/>
          </a:p>
        </p:txBody>
      </p:sp>
    </p:spTree>
    <p:extLst>
      <p:ext uri="{BB962C8B-B14F-4D97-AF65-F5344CB8AC3E}">
        <p14:creationId xmlns:p14="http://schemas.microsoft.com/office/powerpoint/2010/main" val="701295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rjohnhowe.files.wordpress.com/2014/03/janice0.jpg"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rjohnhowe.files.wordpress.com/2014/03/slide38.jpg"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1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 Id="rId5" Type="http://schemas.openxmlformats.org/officeDocument/2006/relationships/image" Target="../media/image34.jpg"/><Relationship Id="rId4" Type="http://schemas.openxmlformats.org/officeDocument/2006/relationships/image" Target="../media/image33.jpg"/></Relationships>
</file>

<file path=ppt/slides/_rels/slide1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2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2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7.jpg"/><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53.jpg"/></Relationships>
</file>

<file path=ppt/slides/_rels/slide2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7.xml"/><Relationship Id="rId4" Type="http://schemas.openxmlformats.org/officeDocument/2006/relationships/image" Target="../media/image67.JPG"/></Relationships>
</file>

<file path=ppt/slides/_rels/slide3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7.xml"/><Relationship Id="rId4" Type="http://schemas.openxmlformats.org/officeDocument/2006/relationships/image" Target="../media/image70.jpg"/></Relationships>
</file>

<file path=ppt/slides/_rels/slide3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7.xml"/><Relationship Id="rId5" Type="http://schemas.openxmlformats.org/officeDocument/2006/relationships/image" Target="../media/image78.jpg"/><Relationship Id="rId4" Type="http://schemas.openxmlformats.org/officeDocument/2006/relationships/image" Target="../media/image77.jpg"/></Relationships>
</file>

<file path=ppt/slides/_rels/slide43.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8.jpg"/><Relationship Id="rId1" Type="http://schemas.openxmlformats.org/officeDocument/2006/relationships/slideLayout" Target="../slideLayouts/slideLayout7.xml"/><Relationship Id="rId4" Type="http://schemas.openxmlformats.org/officeDocument/2006/relationships/image" Target="../media/image77.jpg"/></Relationships>
</file>

<file path=ppt/slides/_rels/slide45.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2.jpg"/><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49.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94.jpg"/><Relationship Id="rId1" Type="http://schemas.openxmlformats.org/officeDocument/2006/relationships/slideLayout" Target="../slideLayouts/slideLayout7.xml"/><Relationship Id="rId5" Type="http://schemas.openxmlformats.org/officeDocument/2006/relationships/image" Target="../media/image97.jpg"/><Relationship Id="rId4" Type="http://schemas.openxmlformats.org/officeDocument/2006/relationships/image" Target="../media/image96.jpg"/></Relationships>
</file>

<file path=ppt/slides/_rels/slide56.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58.xml.rels><?xml version="1.0" encoding="UTF-8" standalone="yes"?>
<Relationships xmlns="http://schemas.openxmlformats.org/package/2006/relationships"><Relationship Id="rId3" Type="http://schemas.openxmlformats.org/officeDocument/2006/relationships/image" Target="../media/image103.jfif"/><Relationship Id="rId2" Type="http://schemas.openxmlformats.org/officeDocument/2006/relationships/image" Target="../media/image102.jfi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109.jpg"/><Relationship Id="rId4" Type="http://schemas.openxmlformats.org/officeDocument/2006/relationships/image" Target="../media/image108.jpeg"/></Relationships>
</file>

<file path=ppt/slides/_rels/slide6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75A6C53-E3B8-4F07-B597-58F3C87D200C}"/>
              </a:ext>
            </a:extLst>
          </p:cNvPr>
          <p:cNvSpPr txBox="1"/>
          <p:nvPr/>
        </p:nvSpPr>
        <p:spPr>
          <a:xfrm>
            <a:off x="9461500" y="2890391"/>
            <a:ext cx="2590799" cy="1077218"/>
          </a:xfrm>
          <a:prstGeom prst="rect">
            <a:avLst/>
          </a:prstGeom>
          <a:noFill/>
        </p:spPr>
        <p:txBody>
          <a:bodyPr wrap="square" rtlCol="0">
            <a:spAutoFit/>
          </a:bodyPr>
          <a:lstStyle/>
          <a:p>
            <a:pPr algn="ctr"/>
            <a:r>
              <a:rPr lang="en-US" sz="3200" b="1" dirty="0"/>
              <a:t>A Visit with the Hensley’s</a:t>
            </a:r>
          </a:p>
        </p:txBody>
      </p:sp>
      <p:pic>
        <p:nvPicPr>
          <p:cNvPr id="6" name="Picture 5" descr="A picture containing person, indoor, wall, floor&#10;&#10;Description automatically generated">
            <a:extLst>
              <a:ext uri="{FF2B5EF4-FFF2-40B4-BE49-F238E27FC236}">
                <a16:creationId xmlns:a16="http://schemas.microsoft.com/office/drawing/2014/main" id="{0FEA3357-A15C-44BB-A15C-BC42C6F8C8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0325"/>
            <a:ext cx="9207263" cy="6105525"/>
          </a:xfrm>
          <a:prstGeom prst="rect">
            <a:avLst/>
          </a:prstGeom>
        </p:spPr>
      </p:pic>
    </p:spTree>
    <p:extLst>
      <p:ext uri="{BB962C8B-B14F-4D97-AF65-F5344CB8AC3E}">
        <p14:creationId xmlns:p14="http://schemas.microsoft.com/office/powerpoint/2010/main" val="2690661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3F2195F-9B49-4127-BE70-D93DCDD64E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8559" y="1726118"/>
            <a:ext cx="2881399" cy="36980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AAD13CC-D5EB-4622-BA8C-814238059D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3680" y="2955023"/>
            <a:ext cx="3703721" cy="246914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879C922-A450-4EB9-A23D-BBFF50E6CA24}"/>
              </a:ext>
            </a:extLst>
          </p:cNvPr>
          <p:cNvSpPr txBox="1"/>
          <p:nvPr/>
        </p:nvSpPr>
        <p:spPr>
          <a:xfrm>
            <a:off x="548640" y="1178560"/>
            <a:ext cx="3779520" cy="4154984"/>
          </a:xfrm>
          <a:prstGeom prst="rect">
            <a:avLst/>
          </a:prstGeom>
          <a:noFill/>
        </p:spPr>
        <p:txBody>
          <a:bodyPr wrap="square" rtlCol="0">
            <a:spAutoFit/>
          </a:bodyPr>
          <a:lstStyle/>
          <a:p>
            <a:r>
              <a:rPr lang="en-US" sz="2400" b="1" dirty="0"/>
              <a:t>Early in November 2021, my friend Colin England and I (John Howe) went south into Virginia in the comfort of Colin’s BMW.</a:t>
            </a:r>
          </a:p>
          <a:p>
            <a:endParaRPr lang="en-US" sz="2400" b="1" dirty="0"/>
          </a:p>
          <a:p>
            <a:r>
              <a:rPr lang="en-US" sz="2400" b="1" dirty="0"/>
              <a:t>We were going to visit my friends Janice and Hunter Hensley, who are re-enactors of U.S. life in the 17</a:t>
            </a:r>
            <a:r>
              <a:rPr lang="en-US" sz="2400" b="1" baseline="30000" dirty="0"/>
              <a:t>th</a:t>
            </a:r>
            <a:r>
              <a:rPr lang="en-US" sz="2400" b="1" dirty="0"/>
              <a:t> and 18</a:t>
            </a:r>
            <a:r>
              <a:rPr lang="en-US" sz="2400" b="1" baseline="30000" dirty="0"/>
              <a:t>th</a:t>
            </a:r>
            <a:r>
              <a:rPr lang="en-US" sz="2400" b="1" dirty="0"/>
              <a:t> centuries.</a:t>
            </a:r>
          </a:p>
        </p:txBody>
      </p:sp>
    </p:spTree>
    <p:extLst>
      <p:ext uri="{BB962C8B-B14F-4D97-AF65-F5344CB8AC3E}">
        <p14:creationId xmlns:p14="http://schemas.microsoft.com/office/powerpoint/2010/main" val="197895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Janice0">
            <a:hlinkClick r:id="rId2"/>
            <a:extLst>
              <a:ext uri="{FF2B5EF4-FFF2-40B4-BE49-F238E27FC236}">
                <a16:creationId xmlns:a16="http://schemas.microsoft.com/office/drawing/2014/main" id="{8C38482C-F034-4F00-A37D-9167A58AF0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762" y="279263"/>
            <a:ext cx="4286250" cy="61531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680E204-612A-44C8-8CBA-E6231EBFFC74}"/>
              </a:ext>
            </a:extLst>
          </p:cNvPr>
          <p:cNvSpPr txBox="1"/>
          <p:nvPr/>
        </p:nvSpPr>
        <p:spPr>
          <a:xfrm>
            <a:off x="7086600" y="828675"/>
            <a:ext cx="4010025" cy="5632311"/>
          </a:xfrm>
          <a:prstGeom prst="rect">
            <a:avLst/>
          </a:prstGeom>
          <a:noFill/>
        </p:spPr>
        <p:txBody>
          <a:bodyPr wrap="square" rtlCol="0">
            <a:spAutoFit/>
          </a:bodyPr>
          <a:lstStyle/>
          <a:p>
            <a:r>
              <a:rPr lang="en-US" b="1" i="0" dirty="0">
                <a:effectLst/>
                <a:latin typeface="Verdana" panose="020B0604030504040204" pitchFamily="34" charset="0"/>
              </a:rPr>
              <a:t>Janice, a dedicated re-enactor, who produces textiles using traditional practices of the American frontier, gave, in 2014, a Rug and Textile Appreciation program here at The Textile Museum in Washington, D. C., on her work.  </a:t>
            </a:r>
          </a:p>
          <a:p>
            <a:endParaRPr lang="en-US" b="1" dirty="0">
              <a:latin typeface="Verdana" panose="020B0604030504040204" pitchFamily="34" charset="0"/>
            </a:endParaRPr>
          </a:p>
          <a:p>
            <a:r>
              <a:rPr lang="en-US" b="1" i="0" dirty="0">
                <a:effectLst/>
                <a:latin typeface="Verdana" panose="020B0604030504040204" pitchFamily="34" charset="0"/>
              </a:rPr>
              <a:t>She then raised Leicester sheep and sheared their wool.  She discussed how shorn wool was spun and dyed and woven into blankets, shawls, straps and other utilitarian textiles like those made during the 17th and 18th centuries in frontier America.</a:t>
            </a:r>
            <a:endParaRPr lang="en-US" dirty="0"/>
          </a:p>
        </p:txBody>
      </p:sp>
    </p:spTree>
    <p:extLst>
      <p:ext uri="{BB962C8B-B14F-4D97-AF65-F5344CB8AC3E}">
        <p14:creationId xmlns:p14="http://schemas.microsoft.com/office/powerpoint/2010/main" val="1153710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Slide38">
            <a:hlinkClick r:id="rId2"/>
            <a:extLst>
              <a:ext uri="{FF2B5EF4-FFF2-40B4-BE49-F238E27FC236}">
                <a16:creationId xmlns:a16="http://schemas.microsoft.com/office/drawing/2014/main" id="{293AA78C-9218-4105-8092-A97E304F52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94" y="0"/>
            <a:ext cx="9157566"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1907F19-2C6D-4CF1-A22B-C30197A87DDA}"/>
              </a:ext>
            </a:extLst>
          </p:cNvPr>
          <p:cNvSpPr txBox="1"/>
          <p:nvPr/>
        </p:nvSpPr>
        <p:spPr>
          <a:xfrm>
            <a:off x="9248775" y="1304925"/>
            <a:ext cx="2590800" cy="3539430"/>
          </a:xfrm>
          <a:prstGeom prst="rect">
            <a:avLst/>
          </a:prstGeom>
          <a:noFill/>
        </p:spPr>
        <p:txBody>
          <a:bodyPr wrap="square" rtlCol="0">
            <a:spAutoFit/>
          </a:bodyPr>
          <a:lstStyle/>
          <a:p>
            <a:r>
              <a:rPr lang="en-US" sz="2800" b="1" dirty="0">
                <a:latin typeface="Verdana" panose="020B0604030504040204" pitchFamily="34" charset="0"/>
              </a:rPr>
              <a:t>Here, </a:t>
            </a:r>
            <a:r>
              <a:rPr lang="en-US" sz="2800" b="1" i="0" dirty="0">
                <a:effectLst/>
                <a:latin typeface="Verdana" panose="020B0604030504040204" pitchFamily="34" charset="0"/>
              </a:rPr>
              <a:t> Janice and  Hunter, are set up and dressed for a </a:t>
            </a:r>
          </a:p>
          <a:p>
            <a:r>
              <a:rPr lang="en-US" sz="2800" b="1" i="0" dirty="0" err="1">
                <a:effectLst/>
                <a:latin typeface="Verdana" panose="020B0604030504040204" pitchFamily="34" charset="0"/>
              </a:rPr>
              <a:t>reenacter</a:t>
            </a:r>
            <a:r>
              <a:rPr lang="en-US" sz="2800" b="1" i="0" dirty="0">
                <a:effectLst/>
                <a:latin typeface="Verdana" panose="020B0604030504040204" pitchFamily="34" charset="0"/>
              </a:rPr>
              <a:t> event.</a:t>
            </a:r>
            <a:endParaRPr lang="en-US" sz="2800" dirty="0"/>
          </a:p>
        </p:txBody>
      </p:sp>
    </p:spTree>
    <p:extLst>
      <p:ext uri="{BB962C8B-B14F-4D97-AF65-F5344CB8AC3E}">
        <p14:creationId xmlns:p14="http://schemas.microsoft.com/office/powerpoint/2010/main" val="1068926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indoor, kitchen, preparing&#10;&#10;Description automatically generated">
            <a:extLst>
              <a:ext uri="{FF2B5EF4-FFF2-40B4-BE49-F238E27FC236}">
                <a16:creationId xmlns:a16="http://schemas.microsoft.com/office/drawing/2014/main" id="{C4A79396-EB0B-409D-AB29-8DDB40066C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3406" y="1149096"/>
            <a:ext cx="6876288" cy="4559808"/>
          </a:xfrm>
          <a:prstGeom prst="rect">
            <a:avLst/>
          </a:prstGeom>
        </p:spPr>
      </p:pic>
      <p:sp>
        <p:nvSpPr>
          <p:cNvPr id="5" name="TextBox 4">
            <a:extLst>
              <a:ext uri="{FF2B5EF4-FFF2-40B4-BE49-F238E27FC236}">
                <a16:creationId xmlns:a16="http://schemas.microsoft.com/office/drawing/2014/main" id="{61D13AF4-A325-45EF-9B2C-967EC2F875B5}"/>
              </a:ext>
            </a:extLst>
          </p:cNvPr>
          <p:cNvSpPr txBox="1"/>
          <p:nvPr/>
        </p:nvSpPr>
        <p:spPr>
          <a:xfrm>
            <a:off x="685801" y="581025"/>
            <a:ext cx="3829050" cy="5324535"/>
          </a:xfrm>
          <a:prstGeom prst="rect">
            <a:avLst/>
          </a:prstGeom>
          <a:noFill/>
        </p:spPr>
        <p:txBody>
          <a:bodyPr wrap="square" rtlCol="0">
            <a:spAutoFit/>
          </a:bodyPr>
          <a:lstStyle/>
          <a:p>
            <a:r>
              <a:rPr lang="en-US" sz="2000" b="1" dirty="0"/>
              <a:t>Hunter is also a serious re-enactor.  He is a skilled musician and had a military career, during which he played</a:t>
            </a:r>
            <a:r>
              <a:rPr lang="en-US" sz="2000" dirty="0">
                <a:effectLst/>
                <a:latin typeface="Calibri" panose="020F0502020204030204" pitchFamily="34" charset="0"/>
                <a:ea typeface="Calibri" panose="020F0502020204030204" pitchFamily="34" charset="0"/>
              </a:rPr>
              <a:t> “</a:t>
            </a:r>
            <a:r>
              <a:rPr lang="en-US" sz="2000" b="1" dirty="0">
                <a:effectLst/>
                <a:latin typeface="Calibri" panose="020F0502020204030204" pitchFamily="34" charset="0"/>
                <a:ea typeface="Calibri" panose="020F0502020204030204" pitchFamily="34" charset="0"/>
              </a:rPr>
              <a:t>tuba in the band, and, also, trombone, occasionally... the ceremonial trumpet for retirement ceremonies, and string bass in the jazz band.”</a:t>
            </a:r>
          </a:p>
          <a:p>
            <a:endParaRPr lang="en-US" sz="2000" b="1" dirty="0">
              <a:latin typeface="Calibri" panose="020F0502020204030204" pitchFamily="34" charset="0"/>
            </a:endParaRPr>
          </a:p>
          <a:p>
            <a:r>
              <a:rPr lang="en-US" sz="2000" b="1" dirty="0">
                <a:latin typeface="Calibri" panose="020F0502020204030204" pitchFamily="34" charset="0"/>
              </a:rPr>
              <a:t>Gregorian chanting is one of his daily re-enacting activities, about which more later.</a:t>
            </a:r>
          </a:p>
          <a:p>
            <a:endParaRPr lang="en-US" sz="2000" b="1" dirty="0">
              <a:latin typeface="Calibri" panose="020F0502020204030204" pitchFamily="34" charset="0"/>
            </a:endParaRPr>
          </a:p>
          <a:p>
            <a:r>
              <a:rPr lang="en-US" sz="2000" b="1" dirty="0">
                <a:latin typeface="Calibri" panose="020F0502020204030204" pitchFamily="34" charset="0"/>
              </a:rPr>
              <a:t>During our visit he was also the cook and made healthy dishes that tasted good, not always easy to do.</a:t>
            </a:r>
            <a:endParaRPr lang="en-US" sz="2000" b="1" dirty="0"/>
          </a:p>
        </p:txBody>
      </p:sp>
    </p:spTree>
    <p:extLst>
      <p:ext uri="{BB962C8B-B14F-4D97-AF65-F5344CB8AC3E}">
        <p14:creationId xmlns:p14="http://schemas.microsoft.com/office/powerpoint/2010/main" val="2458510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DCD9AA-BC48-4272-9475-0616FD6841A0}"/>
              </a:ext>
            </a:extLst>
          </p:cNvPr>
          <p:cNvSpPr txBox="1"/>
          <p:nvPr/>
        </p:nvSpPr>
        <p:spPr>
          <a:xfrm>
            <a:off x="323851" y="676275"/>
            <a:ext cx="4419600" cy="5940088"/>
          </a:xfrm>
          <a:prstGeom prst="rect">
            <a:avLst/>
          </a:prstGeom>
          <a:noFill/>
        </p:spPr>
        <p:txBody>
          <a:bodyPr wrap="square" rtlCol="0">
            <a:spAutoFit/>
          </a:bodyPr>
          <a:lstStyle/>
          <a:p>
            <a:r>
              <a:rPr lang="en-US" b="1" dirty="0"/>
              <a:t>We’re going to talk about Hunter’s chanting, but we want to say here that Hunter has had teacher and coach, a noted expert in </a:t>
            </a:r>
            <a:r>
              <a:rPr lang="en-US" b="1" dirty="0" err="1"/>
              <a:t>Gregarian</a:t>
            </a:r>
            <a:r>
              <a:rPr lang="en-US" b="1" dirty="0"/>
              <a:t> chant.  Hunter has sometimes traveled to the teacher/coach’s home in Berkeley, CA and stayed with him to learn and practice his chanting.  (This teacher/coach died recently in his 90s.)</a:t>
            </a:r>
          </a:p>
          <a:p>
            <a:endParaRPr lang="en-US" b="1" dirty="0"/>
          </a:p>
          <a:p>
            <a:r>
              <a:rPr lang="en-US" b="1" dirty="0"/>
              <a:t>One reason to mention this early is that the teacher/coach once gave Hunter and Janice a room-sized oriental rug, saying that it might have “some value.”</a:t>
            </a:r>
          </a:p>
          <a:p>
            <a:endParaRPr lang="en-US" b="1" dirty="0"/>
          </a:p>
          <a:p>
            <a:r>
              <a:rPr lang="en-US" b="1" dirty="0"/>
              <a:t>The Hensley’s used this rug for a number of years, but found, when they moved to this cabin that they did not have a room in which this room could be visibly used.  It would, in a room in which it would fit, be covered largely with furniture.</a:t>
            </a:r>
          </a:p>
          <a:p>
            <a:endParaRPr lang="en-US" sz="2000" b="1" dirty="0"/>
          </a:p>
        </p:txBody>
      </p:sp>
      <p:pic>
        <p:nvPicPr>
          <p:cNvPr id="5" name="Picture 4" descr="A picture containing furniture, rug, decorated, colorful&#10;&#10;Description automatically generated">
            <a:extLst>
              <a:ext uri="{FF2B5EF4-FFF2-40B4-BE49-F238E27FC236}">
                <a16:creationId xmlns:a16="http://schemas.microsoft.com/office/drawing/2014/main" id="{13FF4062-D30C-4F67-889C-97E2552B9E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4425" y="1445895"/>
            <a:ext cx="3657600" cy="3215640"/>
          </a:xfrm>
          <a:prstGeom prst="rect">
            <a:avLst/>
          </a:prstGeom>
        </p:spPr>
      </p:pic>
      <p:sp>
        <p:nvSpPr>
          <p:cNvPr id="6" name="TextBox 5">
            <a:extLst>
              <a:ext uri="{FF2B5EF4-FFF2-40B4-BE49-F238E27FC236}">
                <a16:creationId xmlns:a16="http://schemas.microsoft.com/office/drawing/2014/main" id="{39892F12-D4A8-45AA-AABB-9A18DDEDD106}"/>
              </a:ext>
            </a:extLst>
          </p:cNvPr>
          <p:cNvSpPr txBox="1"/>
          <p:nvPr/>
        </p:nvSpPr>
        <p:spPr>
          <a:xfrm>
            <a:off x="5781675" y="304800"/>
            <a:ext cx="5429250" cy="954107"/>
          </a:xfrm>
          <a:prstGeom prst="rect">
            <a:avLst/>
          </a:prstGeom>
          <a:noFill/>
        </p:spPr>
        <p:txBody>
          <a:bodyPr wrap="square" rtlCol="0">
            <a:spAutoFit/>
          </a:bodyPr>
          <a:lstStyle/>
          <a:p>
            <a:endParaRPr lang="en-US" sz="2000" b="1" dirty="0"/>
          </a:p>
          <a:p>
            <a:r>
              <a:rPr lang="en-US" b="1" dirty="0"/>
              <a:t>So, they decided that they needed to sell it and contacted me, asking about possibilities.</a:t>
            </a:r>
          </a:p>
        </p:txBody>
      </p:sp>
      <p:sp>
        <p:nvSpPr>
          <p:cNvPr id="8" name="TextBox 7">
            <a:extLst>
              <a:ext uri="{FF2B5EF4-FFF2-40B4-BE49-F238E27FC236}">
                <a16:creationId xmlns:a16="http://schemas.microsoft.com/office/drawing/2014/main" id="{5DB24220-F2B5-47A1-9D84-05D9DFC87BAE}"/>
              </a:ext>
            </a:extLst>
          </p:cNvPr>
          <p:cNvSpPr txBox="1"/>
          <p:nvPr/>
        </p:nvSpPr>
        <p:spPr>
          <a:xfrm>
            <a:off x="9020174" y="1445895"/>
            <a:ext cx="2847975" cy="3970318"/>
          </a:xfrm>
          <a:prstGeom prst="rect">
            <a:avLst/>
          </a:prstGeom>
          <a:noFill/>
        </p:spPr>
        <p:txBody>
          <a:bodyPr wrap="square" rtlCol="0">
            <a:spAutoFit/>
          </a:bodyPr>
          <a:lstStyle/>
          <a:p>
            <a:r>
              <a:rPr lang="en-US" b="1" dirty="0"/>
              <a:t>Of course, the decorative rug market is largely dead, but I contacted Colin, who is more conversant with this market than I, and we decided we needed to look at this rug “in the wool.” More, a visit to the Hensley’s would be interesting and enjoyable.</a:t>
            </a:r>
          </a:p>
          <a:p>
            <a:endParaRPr lang="en-US" b="1" dirty="0"/>
          </a:p>
          <a:p>
            <a:r>
              <a:rPr lang="en-US" b="1" dirty="0"/>
              <a:t>So, we scheduled the visit on which you are already along with us.</a:t>
            </a:r>
          </a:p>
        </p:txBody>
      </p:sp>
      <p:pic>
        <p:nvPicPr>
          <p:cNvPr id="10" name="Picture 9" descr="A picture containing text, furniture, rug&#10;&#10;Description automatically generated">
            <a:extLst>
              <a:ext uri="{FF2B5EF4-FFF2-40B4-BE49-F238E27FC236}">
                <a16:creationId xmlns:a16="http://schemas.microsoft.com/office/drawing/2014/main" id="{C8D0FB45-2BA1-47F8-8DD2-6A43071056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1674" y="4775342"/>
            <a:ext cx="2419351" cy="2082657"/>
          </a:xfrm>
          <a:prstGeom prst="rect">
            <a:avLst/>
          </a:prstGeom>
        </p:spPr>
      </p:pic>
    </p:spTree>
    <p:extLst>
      <p:ext uri="{BB962C8B-B14F-4D97-AF65-F5344CB8AC3E}">
        <p14:creationId xmlns:p14="http://schemas.microsoft.com/office/powerpoint/2010/main" val="4243384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9E64D9-C6DE-473C-AC2E-E9F3D6B2DDDB}"/>
              </a:ext>
            </a:extLst>
          </p:cNvPr>
          <p:cNvSpPr txBox="1"/>
          <p:nvPr/>
        </p:nvSpPr>
        <p:spPr>
          <a:xfrm>
            <a:off x="8267700" y="1047750"/>
            <a:ext cx="3276600" cy="4524315"/>
          </a:xfrm>
          <a:prstGeom prst="rect">
            <a:avLst/>
          </a:prstGeom>
          <a:noFill/>
        </p:spPr>
        <p:txBody>
          <a:bodyPr wrap="square" rtlCol="0">
            <a:spAutoFit/>
          </a:bodyPr>
          <a:lstStyle/>
          <a:p>
            <a:r>
              <a:rPr lang="en-US" sz="2400" b="1" dirty="0"/>
              <a:t>It’s a long drive from the DC area to their place in a remote area near Roanoke.</a:t>
            </a:r>
          </a:p>
          <a:p>
            <a:endParaRPr lang="en-US" sz="2400" b="1" dirty="0"/>
          </a:p>
          <a:p>
            <a:r>
              <a:rPr lang="en-US" sz="2400" b="1" dirty="0"/>
              <a:t>They had to meet us and lead us in for the last half hour.</a:t>
            </a:r>
          </a:p>
          <a:p>
            <a:endParaRPr lang="en-US" sz="2400" b="1" dirty="0"/>
          </a:p>
          <a:p>
            <a:r>
              <a:rPr lang="en-US" sz="2400" b="1" dirty="0"/>
              <a:t>But then we arrived we were facing their nice log cabin.</a:t>
            </a:r>
          </a:p>
        </p:txBody>
      </p:sp>
      <p:pic>
        <p:nvPicPr>
          <p:cNvPr id="4" name="Picture 3" descr="A picture containing outdoor, house&#10;&#10;Description automatically generated">
            <a:extLst>
              <a:ext uri="{FF2B5EF4-FFF2-40B4-BE49-F238E27FC236}">
                <a16:creationId xmlns:a16="http://schemas.microsoft.com/office/drawing/2014/main" id="{CC147910-28B2-4D37-9716-332CD0D8DD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24" y="669624"/>
            <a:ext cx="7960650" cy="5280565"/>
          </a:xfrm>
          <a:prstGeom prst="rect">
            <a:avLst/>
          </a:prstGeom>
        </p:spPr>
      </p:pic>
    </p:spTree>
    <p:extLst>
      <p:ext uri="{BB962C8B-B14F-4D97-AF65-F5344CB8AC3E}">
        <p14:creationId xmlns:p14="http://schemas.microsoft.com/office/powerpoint/2010/main" val="2741958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old, picture frame&#10;&#10;Description automatically generated">
            <a:extLst>
              <a:ext uri="{FF2B5EF4-FFF2-40B4-BE49-F238E27FC236}">
                <a16:creationId xmlns:a16="http://schemas.microsoft.com/office/drawing/2014/main" id="{80DD49F0-1AD9-4AA5-871B-A4321BDF5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1975" y="0"/>
            <a:ext cx="3657600" cy="3020568"/>
          </a:xfrm>
          <a:prstGeom prst="rect">
            <a:avLst/>
          </a:prstGeom>
        </p:spPr>
      </p:pic>
      <p:pic>
        <p:nvPicPr>
          <p:cNvPr id="5" name="Picture 4" descr="A picture containing indoor, chair, floor, window&#10;&#10;Description automatically generated">
            <a:extLst>
              <a:ext uri="{FF2B5EF4-FFF2-40B4-BE49-F238E27FC236}">
                <a16:creationId xmlns:a16="http://schemas.microsoft.com/office/drawing/2014/main" id="{FC723A86-388A-4272-9CCC-508463B064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7788" y="3297936"/>
            <a:ext cx="5366931" cy="3560064"/>
          </a:xfrm>
          <a:prstGeom prst="rect">
            <a:avLst/>
          </a:prstGeom>
        </p:spPr>
      </p:pic>
      <p:pic>
        <p:nvPicPr>
          <p:cNvPr id="7" name="Picture 6" descr="A picture containing indoor&#10;&#10;Description automatically generated">
            <a:extLst>
              <a:ext uri="{FF2B5EF4-FFF2-40B4-BE49-F238E27FC236}">
                <a16:creationId xmlns:a16="http://schemas.microsoft.com/office/drawing/2014/main" id="{D19E424D-3C42-4FCC-AD12-24EFACFFA5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4400" y="1341120"/>
            <a:ext cx="3657600" cy="5516880"/>
          </a:xfrm>
          <a:prstGeom prst="rect">
            <a:avLst/>
          </a:prstGeom>
        </p:spPr>
      </p:pic>
      <p:sp>
        <p:nvSpPr>
          <p:cNvPr id="8" name="TextBox 7">
            <a:extLst>
              <a:ext uri="{FF2B5EF4-FFF2-40B4-BE49-F238E27FC236}">
                <a16:creationId xmlns:a16="http://schemas.microsoft.com/office/drawing/2014/main" id="{655319F1-A232-4926-B61E-DF652632CF64}"/>
              </a:ext>
            </a:extLst>
          </p:cNvPr>
          <p:cNvSpPr txBox="1"/>
          <p:nvPr/>
        </p:nvSpPr>
        <p:spPr>
          <a:xfrm>
            <a:off x="647700" y="504825"/>
            <a:ext cx="3219450" cy="2308324"/>
          </a:xfrm>
          <a:prstGeom prst="rect">
            <a:avLst/>
          </a:prstGeom>
          <a:noFill/>
        </p:spPr>
        <p:txBody>
          <a:bodyPr wrap="square" rtlCol="0">
            <a:spAutoFit/>
          </a:bodyPr>
          <a:lstStyle/>
          <a:p>
            <a:r>
              <a:rPr lang="en-US" sz="2400" b="1" dirty="0"/>
              <a:t>We looked around the porch and they said that the logs of their cabin were taken from a barn and were of the Civil War era.</a:t>
            </a:r>
          </a:p>
        </p:txBody>
      </p:sp>
    </p:spTree>
    <p:extLst>
      <p:ext uri="{BB962C8B-B14F-4D97-AF65-F5344CB8AC3E}">
        <p14:creationId xmlns:p14="http://schemas.microsoft.com/office/powerpoint/2010/main" val="1987752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 floor, dining table&#10;&#10;Description automatically generated">
            <a:extLst>
              <a:ext uri="{FF2B5EF4-FFF2-40B4-BE49-F238E27FC236}">
                <a16:creationId xmlns:a16="http://schemas.microsoft.com/office/drawing/2014/main" id="{3D337DD1-CA79-4175-97AB-8E35F195CC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18" y="0"/>
            <a:ext cx="6952416" cy="4629150"/>
          </a:xfrm>
          <a:prstGeom prst="rect">
            <a:avLst/>
          </a:prstGeom>
        </p:spPr>
      </p:pic>
      <p:pic>
        <p:nvPicPr>
          <p:cNvPr id="7" name="Picture 6" descr="A person sitting in a chair&#10;&#10;Description automatically generated">
            <a:extLst>
              <a:ext uri="{FF2B5EF4-FFF2-40B4-BE49-F238E27FC236}">
                <a16:creationId xmlns:a16="http://schemas.microsoft.com/office/drawing/2014/main" id="{54DF92A7-DCCA-4083-9776-F1E9854B53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9223" y="3362325"/>
            <a:ext cx="5212777" cy="3418713"/>
          </a:xfrm>
          <a:prstGeom prst="rect">
            <a:avLst/>
          </a:prstGeom>
        </p:spPr>
      </p:pic>
      <p:sp>
        <p:nvSpPr>
          <p:cNvPr id="8" name="TextBox 7">
            <a:extLst>
              <a:ext uri="{FF2B5EF4-FFF2-40B4-BE49-F238E27FC236}">
                <a16:creationId xmlns:a16="http://schemas.microsoft.com/office/drawing/2014/main" id="{25BA4E93-AD88-49F9-A416-091A9A563AFA}"/>
              </a:ext>
            </a:extLst>
          </p:cNvPr>
          <p:cNvSpPr txBox="1"/>
          <p:nvPr/>
        </p:nvSpPr>
        <p:spPr>
          <a:xfrm>
            <a:off x="7439025" y="250002"/>
            <a:ext cx="4467225" cy="2862322"/>
          </a:xfrm>
          <a:prstGeom prst="rect">
            <a:avLst/>
          </a:prstGeom>
          <a:noFill/>
        </p:spPr>
        <p:txBody>
          <a:bodyPr wrap="square" rtlCol="0">
            <a:spAutoFit/>
          </a:bodyPr>
          <a:lstStyle/>
          <a:p>
            <a:r>
              <a:rPr lang="en-US" sz="2000" b="1" dirty="0"/>
              <a:t>We sat in a first-floor area and Hunter served us a hot mulled drink.</a:t>
            </a:r>
          </a:p>
          <a:p>
            <a:endParaRPr lang="en-US" sz="2000" b="1" dirty="0"/>
          </a:p>
          <a:p>
            <a:r>
              <a:rPr lang="en-US" sz="2000" b="1" dirty="0"/>
              <a:t>After a little while, I asked them to allow me to walk around the cabin and take photos.</a:t>
            </a:r>
          </a:p>
          <a:p>
            <a:endParaRPr lang="en-US" sz="2000" b="1" dirty="0"/>
          </a:p>
          <a:p>
            <a:r>
              <a:rPr lang="en-US" sz="2000" b="1" dirty="0"/>
              <a:t>That’s what goes on in the next series of slides, sometimes without text.</a:t>
            </a:r>
          </a:p>
        </p:txBody>
      </p:sp>
    </p:spTree>
    <p:extLst>
      <p:ext uri="{BB962C8B-B14F-4D97-AF65-F5344CB8AC3E}">
        <p14:creationId xmlns:p14="http://schemas.microsoft.com/office/powerpoint/2010/main" val="981860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kitchen with white appliances&#10;&#10;Description automatically generated with medium confidence">
            <a:extLst>
              <a:ext uri="{FF2B5EF4-FFF2-40B4-BE49-F238E27FC236}">
                <a16:creationId xmlns:a16="http://schemas.microsoft.com/office/drawing/2014/main" id="{19542D1F-8DD3-4191-99D4-71D3D0AE26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0205" y="2124075"/>
            <a:ext cx="7136570" cy="4733925"/>
          </a:xfrm>
          <a:prstGeom prst="rect">
            <a:avLst/>
          </a:prstGeom>
        </p:spPr>
      </p:pic>
      <p:pic>
        <p:nvPicPr>
          <p:cNvPr id="11" name="Picture 10" descr="A kitchen with wooden cabinets&#10;&#10;Description automatically generated with medium confidence">
            <a:extLst>
              <a:ext uri="{FF2B5EF4-FFF2-40B4-BE49-F238E27FC236}">
                <a16:creationId xmlns:a16="http://schemas.microsoft.com/office/drawing/2014/main" id="{011C46BE-6272-4324-8448-D70B6624C0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5169347" cy="3429000"/>
          </a:xfrm>
          <a:prstGeom prst="rect">
            <a:avLst/>
          </a:prstGeom>
        </p:spPr>
      </p:pic>
      <p:sp>
        <p:nvSpPr>
          <p:cNvPr id="12" name="TextBox 11">
            <a:extLst>
              <a:ext uri="{FF2B5EF4-FFF2-40B4-BE49-F238E27FC236}">
                <a16:creationId xmlns:a16="http://schemas.microsoft.com/office/drawing/2014/main" id="{63283A33-8C40-4DA9-B9E6-08BB5FB5F65E}"/>
              </a:ext>
            </a:extLst>
          </p:cNvPr>
          <p:cNvSpPr txBox="1"/>
          <p:nvPr/>
        </p:nvSpPr>
        <p:spPr>
          <a:xfrm>
            <a:off x="5934075" y="552450"/>
            <a:ext cx="4352925" cy="830997"/>
          </a:xfrm>
          <a:prstGeom prst="rect">
            <a:avLst/>
          </a:prstGeom>
          <a:noFill/>
        </p:spPr>
        <p:txBody>
          <a:bodyPr wrap="square" rtlCol="0">
            <a:spAutoFit/>
          </a:bodyPr>
          <a:lstStyle/>
          <a:p>
            <a:r>
              <a:rPr lang="en-US" sz="2400" b="1" dirty="0"/>
              <a:t>We looked around the kitchen and its adjoining areas.</a:t>
            </a:r>
          </a:p>
        </p:txBody>
      </p:sp>
    </p:spTree>
    <p:extLst>
      <p:ext uri="{BB962C8B-B14F-4D97-AF65-F5344CB8AC3E}">
        <p14:creationId xmlns:p14="http://schemas.microsoft.com/office/powerpoint/2010/main" val="156140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indoor, floor, kitchen, wood&#10;&#10;Description automatically generated">
            <a:extLst>
              <a:ext uri="{FF2B5EF4-FFF2-40B4-BE49-F238E27FC236}">
                <a16:creationId xmlns:a16="http://schemas.microsoft.com/office/drawing/2014/main" id="{7C3E4055-5F02-474C-9D02-D529745BED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6876288" cy="4559808"/>
          </a:xfrm>
          <a:prstGeom prst="rect">
            <a:avLst/>
          </a:prstGeom>
        </p:spPr>
      </p:pic>
      <p:pic>
        <p:nvPicPr>
          <p:cNvPr id="4" name="Picture 3" descr="A picture containing indoor, cabinet, floor, wall&#10;&#10;Description automatically generated">
            <a:extLst>
              <a:ext uri="{FF2B5EF4-FFF2-40B4-BE49-F238E27FC236}">
                <a16:creationId xmlns:a16="http://schemas.microsoft.com/office/drawing/2014/main" id="{8CC8F06D-02A9-4F53-BBF3-61B65F7F49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7484" y="91820"/>
            <a:ext cx="5174516" cy="3432429"/>
          </a:xfrm>
          <a:prstGeom prst="rect">
            <a:avLst/>
          </a:prstGeom>
        </p:spPr>
      </p:pic>
      <p:pic>
        <p:nvPicPr>
          <p:cNvPr id="6" name="Picture 5" descr="A picture containing indoor, floor, wall, room&#10;&#10;Description automatically generated">
            <a:extLst>
              <a:ext uri="{FF2B5EF4-FFF2-40B4-BE49-F238E27FC236}">
                <a16:creationId xmlns:a16="http://schemas.microsoft.com/office/drawing/2014/main" id="{B0B409E7-466E-46AD-8173-8B29482C03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0488" y="3524249"/>
            <a:ext cx="2600325" cy="3922157"/>
          </a:xfrm>
          <a:prstGeom prst="rect">
            <a:avLst/>
          </a:prstGeom>
        </p:spPr>
      </p:pic>
    </p:spTree>
    <p:extLst>
      <p:ext uri="{BB962C8B-B14F-4D97-AF65-F5344CB8AC3E}">
        <p14:creationId xmlns:p14="http://schemas.microsoft.com/office/powerpoint/2010/main" val="904887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wall, floor, wooden&#10;&#10;Description automatically generated">
            <a:extLst>
              <a:ext uri="{FF2B5EF4-FFF2-40B4-BE49-F238E27FC236}">
                <a16:creationId xmlns:a16="http://schemas.microsoft.com/office/drawing/2014/main" id="{88B097E5-3F79-477B-BDF0-C4DB16B003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46740" cy="6858000"/>
          </a:xfrm>
          <a:prstGeom prst="rect">
            <a:avLst/>
          </a:prstGeom>
        </p:spPr>
      </p:pic>
      <p:sp>
        <p:nvSpPr>
          <p:cNvPr id="4" name="TextBox 3">
            <a:extLst>
              <a:ext uri="{FF2B5EF4-FFF2-40B4-BE49-F238E27FC236}">
                <a16:creationId xmlns:a16="http://schemas.microsoft.com/office/drawing/2014/main" id="{328674BF-CA72-4C54-B03C-37228BEE1F2A}"/>
              </a:ext>
            </a:extLst>
          </p:cNvPr>
          <p:cNvSpPr txBox="1"/>
          <p:nvPr/>
        </p:nvSpPr>
        <p:spPr>
          <a:xfrm>
            <a:off x="5229225" y="1619250"/>
            <a:ext cx="3228974" cy="3046988"/>
          </a:xfrm>
          <a:prstGeom prst="rect">
            <a:avLst/>
          </a:prstGeom>
          <a:noFill/>
        </p:spPr>
        <p:txBody>
          <a:bodyPr wrap="square" rtlCol="0">
            <a:spAutoFit/>
          </a:bodyPr>
          <a:lstStyle/>
          <a:p>
            <a:r>
              <a:rPr lang="en-US" sz="2400" b="1" dirty="0"/>
              <a:t>Next, I asked go upstairs.  The flight has three sections, turning to the right.</a:t>
            </a:r>
          </a:p>
          <a:p>
            <a:endParaRPr lang="en-US" sz="2400" b="1" dirty="0"/>
          </a:p>
          <a:p>
            <a:r>
              <a:rPr lang="en-US" sz="2400" b="1" dirty="0"/>
              <a:t>Going by, I wanted a closer look at a stack of nice Shaker-style boxes.</a:t>
            </a:r>
          </a:p>
        </p:txBody>
      </p:sp>
      <p:pic>
        <p:nvPicPr>
          <p:cNvPr id="6" name="Picture 5" descr="A picture containing table&#10;&#10;Description automatically generated">
            <a:extLst>
              <a:ext uri="{FF2B5EF4-FFF2-40B4-BE49-F238E27FC236}">
                <a16:creationId xmlns:a16="http://schemas.microsoft.com/office/drawing/2014/main" id="{2BD1D7B4-24BE-4AE8-B030-CFEE99F249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3847" y="102870"/>
            <a:ext cx="2353056" cy="6385560"/>
          </a:xfrm>
          <a:prstGeom prst="rect">
            <a:avLst/>
          </a:prstGeom>
        </p:spPr>
      </p:pic>
    </p:spTree>
    <p:extLst>
      <p:ext uri="{BB962C8B-B14F-4D97-AF65-F5344CB8AC3E}">
        <p14:creationId xmlns:p14="http://schemas.microsoft.com/office/powerpoint/2010/main" val="3809034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taircase in a house&#10;&#10;Description automatically generated with low confidence">
            <a:extLst>
              <a:ext uri="{FF2B5EF4-FFF2-40B4-BE49-F238E27FC236}">
                <a16:creationId xmlns:a16="http://schemas.microsoft.com/office/drawing/2014/main" id="{34C2BF9A-6997-4A49-A9A0-4DC1B02005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46740" cy="6858000"/>
          </a:xfrm>
          <a:prstGeom prst="rect">
            <a:avLst/>
          </a:prstGeom>
        </p:spPr>
      </p:pic>
      <p:pic>
        <p:nvPicPr>
          <p:cNvPr id="5" name="Picture 4" descr="A picture containing indoor, wall, floor, room&#10;&#10;Description automatically generated">
            <a:extLst>
              <a:ext uri="{FF2B5EF4-FFF2-40B4-BE49-F238E27FC236}">
                <a16:creationId xmlns:a16="http://schemas.microsoft.com/office/drawing/2014/main" id="{8CAA7F9A-F7C0-49F8-8E3E-F8795E3E1C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6740" y="1887383"/>
            <a:ext cx="7645260" cy="5071356"/>
          </a:xfrm>
          <a:prstGeom prst="rect">
            <a:avLst/>
          </a:prstGeom>
        </p:spPr>
      </p:pic>
      <p:sp>
        <p:nvSpPr>
          <p:cNvPr id="6" name="TextBox 5">
            <a:extLst>
              <a:ext uri="{FF2B5EF4-FFF2-40B4-BE49-F238E27FC236}">
                <a16:creationId xmlns:a16="http://schemas.microsoft.com/office/drawing/2014/main" id="{E2953590-74A1-4837-B1B5-4724A98C7CF4}"/>
              </a:ext>
            </a:extLst>
          </p:cNvPr>
          <p:cNvSpPr txBox="1"/>
          <p:nvPr/>
        </p:nvSpPr>
        <p:spPr>
          <a:xfrm>
            <a:off x="5197463" y="605684"/>
            <a:ext cx="6219825" cy="830997"/>
          </a:xfrm>
          <a:prstGeom prst="rect">
            <a:avLst/>
          </a:prstGeom>
          <a:noFill/>
        </p:spPr>
        <p:txBody>
          <a:bodyPr wrap="square" rtlCol="0">
            <a:spAutoFit/>
          </a:bodyPr>
          <a:lstStyle/>
          <a:p>
            <a:r>
              <a:rPr lang="en-US" sz="2400" b="1" dirty="0"/>
              <a:t>At the top of the stairs is an area that has a desk but seems also suited for child’s play</a:t>
            </a:r>
          </a:p>
        </p:txBody>
      </p:sp>
    </p:spTree>
    <p:extLst>
      <p:ext uri="{BB962C8B-B14F-4D97-AF65-F5344CB8AC3E}">
        <p14:creationId xmlns:p14="http://schemas.microsoft.com/office/powerpoint/2010/main" val="1993019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wall, indoor, room, furniture&#10;&#10;Description automatically generated">
            <a:extLst>
              <a:ext uri="{FF2B5EF4-FFF2-40B4-BE49-F238E27FC236}">
                <a16:creationId xmlns:a16="http://schemas.microsoft.com/office/drawing/2014/main" id="{4BC71711-9F27-4C1C-9A96-D2A231D316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5132" y="333375"/>
            <a:ext cx="9333543" cy="6191250"/>
          </a:xfrm>
          <a:prstGeom prst="rect">
            <a:avLst/>
          </a:prstGeom>
        </p:spPr>
      </p:pic>
      <p:sp>
        <p:nvSpPr>
          <p:cNvPr id="2" name="TextBox 1">
            <a:extLst>
              <a:ext uri="{FF2B5EF4-FFF2-40B4-BE49-F238E27FC236}">
                <a16:creationId xmlns:a16="http://schemas.microsoft.com/office/drawing/2014/main" id="{23A4F18C-81AD-5853-C0F2-54939BE29868}"/>
              </a:ext>
            </a:extLst>
          </p:cNvPr>
          <p:cNvSpPr txBox="1"/>
          <p:nvPr/>
        </p:nvSpPr>
        <p:spPr>
          <a:xfrm>
            <a:off x="319047" y="2212616"/>
            <a:ext cx="2443204" cy="2308324"/>
          </a:xfrm>
          <a:prstGeom prst="rect">
            <a:avLst/>
          </a:prstGeom>
          <a:noFill/>
        </p:spPr>
        <p:txBody>
          <a:bodyPr wrap="square" rtlCol="0">
            <a:spAutoFit/>
          </a:bodyPr>
          <a:lstStyle/>
          <a:p>
            <a:r>
              <a:rPr lang="en-US" b="1" dirty="0"/>
              <a:t>Another of Hunter’s re-enacting skills is ‘bas relief’ sculpture.</a:t>
            </a:r>
          </a:p>
          <a:p>
            <a:endParaRPr lang="en-US" b="1" dirty="0"/>
          </a:p>
          <a:p>
            <a:r>
              <a:rPr lang="en-US" b="1" dirty="0"/>
              <a:t>Here are some realistic sculptures he has done on profiles of their grandchildren.</a:t>
            </a:r>
          </a:p>
        </p:txBody>
      </p:sp>
    </p:spTree>
    <p:extLst>
      <p:ext uri="{BB962C8B-B14F-4D97-AF65-F5344CB8AC3E}">
        <p14:creationId xmlns:p14="http://schemas.microsoft.com/office/powerpoint/2010/main" val="1984089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AF020D71-FC45-44AD-B590-8E5576C7DA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0883" y="90201"/>
            <a:ext cx="7661117" cy="5081874"/>
          </a:xfrm>
          <a:prstGeom prst="rect">
            <a:avLst/>
          </a:prstGeom>
        </p:spPr>
      </p:pic>
      <p:pic>
        <p:nvPicPr>
          <p:cNvPr id="4" name="Picture 3" descr="A cat wearing a hat&#10;&#10;Description automatically generated with low confidence">
            <a:extLst>
              <a:ext uri="{FF2B5EF4-FFF2-40B4-BE49-F238E27FC236}">
                <a16:creationId xmlns:a16="http://schemas.microsoft.com/office/drawing/2014/main" id="{04EC6469-91D5-496E-AE62-53FB3FEB1D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 y="0"/>
            <a:ext cx="4552950" cy="6867366"/>
          </a:xfrm>
          <a:prstGeom prst="rect">
            <a:avLst/>
          </a:prstGeom>
        </p:spPr>
      </p:pic>
      <p:pic>
        <p:nvPicPr>
          <p:cNvPr id="6" name="Picture 5" descr="A painting in a frame&#10;&#10;Description automatically generated with low confidence">
            <a:extLst>
              <a:ext uri="{FF2B5EF4-FFF2-40B4-BE49-F238E27FC236}">
                <a16:creationId xmlns:a16="http://schemas.microsoft.com/office/drawing/2014/main" id="{BD3D29DC-3B75-444C-A3E1-A5D6511B7C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5347" y="4009866"/>
            <a:ext cx="3456653" cy="2857500"/>
          </a:xfrm>
          <a:prstGeom prst="rect">
            <a:avLst/>
          </a:prstGeom>
        </p:spPr>
      </p:pic>
      <p:sp>
        <p:nvSpPr>
          <p:cNvPr id="7" name="TextBox 6">
            <a:extLst>
              <a:ext uri="{FF2B5EF4-FFF2-40B4-BE49-F238E27FC236}">
                <a16:creationId xmlns:a16="http://schemas.microsoft.com/office/drawing/2014/main" id="{C97D4F52-598A-4A34-9B25-81975175326F}"/>
              </a:ext>
            </a:extLst>
          </p:cNvPr>
          <p:cNvSpPr txBox="1"/>
          <p:nvPr/>
        </p:nvSpPr>
        <p:spPr>
          <a:xfrm>
            <a:off x="4862973" y="5438616"/>
            <a:ext cx="3562350" cy="1323439"/>
          </a:xfrm>
          <a:prstGeom prst="rect">
            <a:avLst/>
          </a:prstGeom>
          <a:noFill/>
        </p:spPr>
        <p:txBody>
          <a:bodyPr wrap="square" rtlCol="0">
            <a:spAutoFit/>
          </a:bodyPr>
          <a:lstStyle/>
          <a:p>
            <a:pPr algn="ctr"/>
            <a:r>
              <a:rPr lang="en-US" sz="2000" b="1" dirty="0"/>
              <a:t>A closer look at these sculptures. Decorations are everywhere and are interesting and well-chosen</a:t>
            </a:r>
          </a:p>
        </p:txBody>
      </p:sp>
    </p:spTree>
    <p:extLst>
      <p:ext uri="{BB962C8B-B14F-4D97-AF65-F5344CB8AC3E}">
        <p14:creationId xmlns:p14="http://schemas.microsoft.com/office/powerpoint/2010/main" val="1562381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6E9324-2C0E-55C9-D381-440AAEE62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9283" y="-66675"/>
            <a:ext cx="5037392" cy="4919853"/>
          </a:xfrm>
          <a:prstGeom prst="rect">
            <a:avLst/>
          </a:prstGeom>
        </p:spPr>
      </p:pic>
      <p:pic>
        <p:nvPicPr>
          <p:cNvPr id="7" name="Picture 6">
            <a:extLst>
              <a:ext uri="{FF2B5EF4-FFF2-40B4-BE49-F238E27FC236}">
                <a16:creationId xmlns:a16="http://schemas.microsoft.com/office/drawing/2014/main" id="{189072A2-0806-30E3-590A-3395D06DDA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9475" y="1194501"/>
            <a:ext cx="4935473" cy="5650759"/>
          </a:xfrm>
          <a:prstGeom prst="rect">
            <a:avLst/>
          </a:prstGeom>
        </p:spPr>
      </p:pic>
      <p:pic>
        <p:nvPicPr>
          <p:cNvPr id="9" name="Picture 8">
            <a:extLst>
              <a:ext uri="{FF2B5EF4-FFF2-40B4-BE49-F238E27FC236}">
                <a16:creationId xmlns:a16="http://schemas.microsoft.com/office/drawing/2014/main" id="{A3BC4808-2902-74CC-E0B4-D63AAF2825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93" y="0"/>
            <a:ext cx="2703576" cy="5391912"/>
          </a:xfrm>
          <a:prstGeom prst="rect">
            <a:avLst/>
          </a:prstGeom>
        </p:spPr>
      </p:pic>
      <p:sp>
        <p:nvSpPr>
          <p:cNvPr id="10" name="TextBox 9">
            <a:extLst>
              <a:ext uri="{FF2B5EF4-FFF2-40B4-BE49-F238E27FC236}">
                <a16:creationId xmlns:a16="http://schemas.microsoft.com/office/drawing/2014/main" id="{66CE51A1-E7D1-2855-7DAD-C1196EFEA797}"/>
              </a:ext>
            </a:extLst>
          </p:cNvPr>
          <p:cNvSpPr txBox="1"/>
          <p:nvPr/>
        </p:nvSpPr>
        <p:spPr>
          <a:xfrm>
            <a:off x="2649283" y="5072444"/>
            <a:ext cx="4380167" cy="369332"/>
          </a:xfrm>
          <a:prstGeom prst="rect">
            <a:avLst/>
          </a:prstGeom>
          <a:noFill/>
        </p:spPr>
        <p:txBody>
          <a:bodyPr wrap="square" rtlCol="0">
            <a:spAutoFit/>
          </a:bodyPr>
          <a:lstStyle/>
          <a:p>
            <a:r>
              <a:rPr lang="en-US" b="1" dirty="0"/>
              <a:t>Two more instances of Hunter’s carving.</a:t>
            </a:r>
          </a:p>
        </p:txBody>
      </p:sp>
      <p:sp>
        <p:nvSpPr>
          <p:cNvPr id="11" name="TextBox 10">
            <a:extLst>
              <a:ext uri="{FF2B5EF4-FFF2-40B4-BE49-F238E27FC236}">
                <a16:creationId xmlns:a16="http://schemas.microsoft.com/office/drawing/2014/main" id="{FF96F4F5-D27E-210A-642B-8B02E570D0FB}"/>
              </a:ext>
            </a:extLst>
          </p:cNvPr>
          <p:cNvSpPr txBox="1"/>
          <p:nvPr/>
        </p:nvSpPr>
        <p:spPr>
          <a:xfrm>
            <a:off x="1066800" y="5592128"/>
            <a:ext cx="5715000" cy="1200329"/>
          </a:xfrm>
          <a:prstGeom prst="rect">
            <a:avLst/>
          </a:prstGeom>
          <a:noFill/>
        </p:spPr>
        <p:txBody>
          <a:bodyPr wrap="square" rtlCol="0">
            <a:spAutoFit/>
          </a:bodyPr>
          <a:lstStyle/>
          <a:p>
            <a:r>
              <a:rPr lang="en-US" b="1" dirty="0"/>
              <a:t>On the left above is the carved handle of a cane.</a:t>
            </a:r>
          </a:p>
          <a:p>
            <a:endParaRPr lang="en-US" b="1" dirty="0"/>
          </a:p>
          <a:p>
            <a:r>
              <a:rPr lang="en-US" b="1" dirty="0"/>
              <a:t>On the center, above, and on the right, are two images of a man playing a harp.</a:t>
            </a:r>
          </a:p>
        </p:txBody>
      </p:sp>
    </p:spTree>
    <p:extLst>
      <p:ext uri="{BB962C8B-B14F-4D97-AF65-F5344CB8AC3E}">
        <p14:creationId xmlns:p14="http://schemas.microsoft.com/office/powerpoint/2010/main" val="1267997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FA8FC7C-AD34-43D2-5EE7-293036D7CD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784" y="0"/>
            <a:ext cx="4057467" cy="3386633"/>
          </a:xfrm>
          <a:prstGeom prst="rect">
            <a:avLst/>
          </a:prstGeom>
        </p:spPr>
      </p:pic>
      <p:sp>
        <p:nvSpPr>
          <p:cNvPr id="8" name="TextBox 7">
            <a:extLst>
              <a:ext uri="{FF2B5EF4-FFF2-40B4-BE49-F238E27FC236}">
                <a16:creationId xmlns:a16="http://schemas.microsoft.com/office/drawing/2014/main" id="{295B7CCA-DD39-CBC3-4669-899BCD90F05B}"/>
              </a:ext>
            </a:extLst>
          </p:cNvPr>
          <p:cNvSpPr txBox="1"/>
          <p:nvPr/>
        </p:nvSpPr>
        <p:spPr>
          <a:xfrm>
            <a:off x="466725" y="352425"/>
            <a:ext cx="3179953" cy="2031325"/>
          </a:xfrm>
          <a:prstGeom prst="rect">
            <a:avLst/>
          </a:prstGeom>
          <a:noFill/>
        </p:spPr>
        <p:txBody>
          <a:bodyPr wrap="square" rtlCol="0">
            <a:spAutoFit/>
          </a:bodyPr>
          <a:lstStyle/>
          <a:p>
            <a:r>
              <a:rPr lang="en-US" b="1" dirty="0"/>
              <a:t>There is even a carving of the long-wool Leicester sheep they kept when they lived in Kentucky.</a:t>
            </a:r>
          </a:p>
          <a:p>
            <a:endParaRPr lang="en-US" b="1" dirty="0"/>
          </a:p>
          <a:p>
            <a:r>
              <a:rPr lang="en-US" b="1" dirty="0"/>
              <a:t>Janice sent me some info on that breed. Let’s digress a bit.</a:t>
            </a:r>
          </a:p>
        </p:txBody>
      </p:sp>
      <p:pic>
        <p:nvPicPr>
          <p:cNvPr id="10" name="Picture 9">
            <a:extLst>
              <a:ext uri="{FF2B5EF4-FFF2-40B4-BE49-F238E27FC236}">
                <a16:creationId xmlns:a16="http://schemas.microsoft.com/office/drawing/2014/main" id="{37C0429B-D749-8769-B176-6E1611BD8C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5251" y="3935"/>
            <a:ext cx="4476750" cy="4039024"/>
          </a:xfrm>
          <a:prstGeom prst="rect">
            <a:avLst/>
          </a:prstGeom>
        </p:spPr>
      </p:pic>
      <p:pic>
        <p:nvPicPr>
          <p:cNvPr id="12" name="Picture 11">
            <a:extLst>
              <a:ext uri="{FF2B5EF4-FFF2-40B4-BE49-F238E27FC236}">
                <a16:creationId xmlns:a16="http://schemas.microsoft.com/office/drawing/2014/main" id="{13D70137-B657-DD82-BA7C-AACE35054A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3039" y="3962399"/>
            <a:ext cx="4498961" cy="2276475"/>
          </a:xfrm>
          <a:prstGeom prst="rect">
            <a:avLst/>
          </a:prstGeom>
        </p:spPr>
      </p:pic>
      <p:pic>
        <p:nvPicPr>
          <p:cNvPr id="16" name="Picture 15">
            <a:extLst>
              <a:ext uri="{FF2B5EF4-FFF2-40B4-BE49-F238E27FC236}">
                <a16:creationId xmlns:a16="http://schemas.microsoft.com/office/drawing/2014/main" id="{B18024CD-09FA-45F7-EDD2-4EDB148508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7" y="2660748"/>
            <a:ext cx="5465637" cy="4203985"/>
          </a:xfrm>
          <a:prstGeom prst="rect">
            <a:avLst/>
          </a:prstGeom>
        </p:spPr>
      </p:pic>
    </p:spTree>
    <p:extLst>
      <p:ext uri="{BB962C8B-B14F-4D97-AF65-F5344CB8AC3E}">
        <p14:creationId xmlns:p14="http://schemas.microsoft.com/office/powerpoint/2010/main" val="1476283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loor, wall, indoor, room&#10;&#10;Description automatically generated">
            <a:extLst>
              <a:ext uri="{FF2B5EF4-FFF2-40B4-BE49-F238E27FC236}">
                <a16:creationId xmlns:a16="http://schemas.microsoft.com/office/drawing/2014/main" id="{2D1F902F-FAEA-45C6-8287-8530EF2138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5762626" cy="3822542"/>
          </a:xfrm>
          <a:prstGeom prst="rect">
            <a:avLst/>
          </a:prstGeom>
        </p:spPr>
      </p:pic>
      <p:pic>
        <p:nvPicPr>
          <p:cNvPr id="5" name="Picture 4" descr="A bed in a bedroom&#10;&#10;Description automatically generated with medium confidence">
            <a:extLst>
              <a:ext uri="{FF2B5EF4-FFF2-40B4-BE49-F238E27FC236}">
                <a16:creationId xmlns:a16="http://schemas.microsoft.com/office/drawing/2014/main" id="{10E6D1E1-EE26-4682-9A35-39EBECD6A2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3410" y="2166652"/>
            <a:ext cx="6358590" cy="4175474"/>
          </a:xfrm>
          <a:prstGeom prst="rect">
            <a:avLst/>
          </a:prstGeom>
        </p:spPr>
      </p:pic>
      <p:sp>
        <p:nvSpPr>
          <p:cNvPr id="6" name="TextBox 5">
            <a:extLst>
              <a:ext uri="{FF2B5EF4-FFF2-40B4-BE49-F238E27FC236}">
                <a16:creationId xmlns:a16="http://schemas.microsoft.com/office/drawing/2014/main" id="{53E3092F-DFC9-4909-8F6E-C784A2849414}"/>
              </a:ext>
            </a:extLst>
          </p:cNvPr>
          <p:cNvSpPr txBox="1"/>
          <p:nvPr/>
        </p:nvSpPr>
        <p:spPr>
          <a:xfrm>
            <a:off x="519112" y="3822541"/>
            <a:ext cx="4724400" cy="2831544"/>
          </a:xfrm>
          <a:prstGeom prst="rect">
            <a:avLst/>
          </a:prstGeom>
          <a:noFill/>
        </p:spPr>
        <p:txBody>
          <a:bodyPr wrap="square" rtlCol="0">
            <a:spAutoFit/>
          </a:bodyPr>
          <a:lstStyle/>
          <a:p>
            <a:endParaRPr lang="en-US" b="1" dirty="0"/>
          </a:p>
          <a:p>
            <a:r>
              <a:rPr lang="en-US" sz="1600" b="1" dirty="0"/>
              <a:t>We’re continuing our look around upstairs.</a:t>
            </a:r>
          </a:p>
          <a:p>
            <a:endParaRPr lang="en-US" sz="1600" b="1" dirty="0"/>
          </a:p>
          <a:p>
            <a:r>
              <a:rPr lang="en-US" sz="1600" b="1" dirty="0"/>
              <a:t>There are two bedrooms.  One has two single beds and the other a double bed.  </a:t>
            </a:r>
          </a:p>
          <a:p>
            <a:endParaRPr lang="en-US" sz="1600" b="1" dirty="0"/>
          </a:p>
          <a:p>
            <a:r>
              <a:rPr lang="en-US" sz="1600" b="1" dirty="0"/>
              <a:t>They have a bedroom downstairs and are set up to be able to host children with grandchildren.</a:t>
            </a:r>
          </a:p>
          <a:p>
            <a:endParaRPr lang="en-US" sz="1600" b="1" dirty="0"/>
          </a:p>
          <a:p>
            <a:r>
              <a:rPr lang="en-US" sz="1600" b="1" dirty="0"/>
              <a:t>A compact bathroom with a shower is tucked in between them.</a:t>
            </a:r>
          </a:p>
        </p:txBody>
      </p:sp>
    </p:spTree>
    <p:extLst>
      <p:ext uri="{BB962C8B-B14F-4D97-AF65-F5344CB8AC3E}">
        <p14:creationId xmlns:p14="http://schemas.microsoft.com/office/powerpoint/2010/main" val="3944532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wall, bed, room&#10;&#10;Description automatically generated">
            <a:extLst>
              <a:ext uri="{FF2B5EF4-FFF2-40B4-BE49-F238E27FC236}">
                <a16:creationId xmlns:a16="http://schemas.microsoft.com/office/drawing/2014/main" id="{DDE9A0A5-8AEF-434D-B617-79349D6B20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8601" y="0"/>
            <a:ext cx="4343399" cy="2913697"/>
          </a:xfrm>
          <a:prstGeom prst="rect">
            <a:avLst/>
          </a:prstGeom>
        </p:spPr>
      </p:pic>
      <p:pic>
        <p:nvPicPr>
          <p:cNvPr id="5" name="Picture 4" descr="A bedroom with a bed and a lamp&#10;&#10;Description automatically generated with low confidence">
            <a:extLst>
              <a:ext uri="{FF2B5EF4-FFF2-40B4-BE49-F238E27FC236}">
                <a16:creationId xmlns:a16="http://schemas.microsoft.com/office/drawing/2014/main" id="{470EE666-C52D-4C97-A3D0-DD4CE06CCE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4432043" cy="2533651"/>
          </a:xfrm>
          <a:prstGeom prst="rect">
            <a:avLst/>
          </a:prstGeom>
        </p:spPr>
      </p:pic>
      <p:pic>
        <p:nvPicPr>
          <p:cNvPr id="7" name="Picture 6" descr="A picture containing wall, indoor, bed, bedroom&#10;&#10;Description automatically generated">
            <a:extLst>
              <a:ext uri="{FF2B5EF4-FFF2-40B4-BE49-F238E27FC236}">
                <a16:creationId xmlns:a16="http://schemas.microsoft.com/office/drawing/2014/main" id="{8AEE4C95-9E10-4C01-A62F-4A1F342553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1800" y="2156460"/>
            <a:ext cx="3117043" cy="4701540"/>
          </a:xfrm>
          <a:prstGeom prst="rect">
            <a:avLst/>
          </a:prstGeom>
        </p:spPr>
      </p:pic>
    </p:spTree>
    <p:extLst>
      <p:ext uri="{BB962C8B-B14F-4D97-AF65-F5344CB8AC3E}">
        <p14:creationId xmlns:p14="http://schemas.microsoft.com/office/powerpoint/2010/main" val="781130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floor, room, bed&#10;&#10;Description automatically generated">
            <a:extLst>
              <a:ext uri="{FF2B5EF4-FFF2-40B4-BE49-F238E27FC236}">
                <a16:creationId xmlns:a16="http://schemas.microsoft.com/office/drawing/2014/main" id="{E65E641F-7F0C-4069-B1C1-CAF93020A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72712"/>
            <a:ext cx="5076826" cy="5085288"/>
          </a:xfrm>
          <a:prstGeom prst="rect">
            <a:avLst/>
          </a:prstGeom>
        </p:spPr>
      </p:pic>
      <p:pic>
        <p:nvPicPr>
          <p:cNvPr id="5" name="Picture 4" descr="A picture containing indoor, bed, floor, room&#10;&#10;Description automatically generated">
            <a:extLst>
              <a:ext uri="{FF2B5EF4-FFF2-40B4-BE49-F238E27FC236}">
                <a16:creationId xmlns:a16="http://schemas.microsoft.com/office/drawing/2014/main" id="{5464F984-70B3-43A4-B3E4-46C07A4E3F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8508" y="2152650"/>
            <a:ext cx="7093492" cy="4705350"/>
          </a:xfrm>
          <a:prstGeom prst="rect">
            <a:avLst/>
          </a:prstGeom>
        </p:spPr>
      </p:pic>
    </p:spTree>
    <p:extLst>
      <p:ext uri="{BB962C8B-B14F-4D97-AF65-F5344CB8AC3E}">
        <p14:creationId xmlns:p14="http://schemas.microsoft.com/office/powerpoint/2010/main" val="641278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indoor, floor, wooden, furniture&#10;&#10;Description automatically generated">
            <a:extLst>
              <a:ext uri="{FF2B5EF4-FFF2-40B4-BE49-F238E27FC236}">
                <a16:creationId xmlns:a16="http://schemas.microsoft.com/office/drawing/2014/main" id="{4103A68E-CD47-4E7E-AF68-E72E58FAC6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030" y="0"/>
            <a:ext cx="11725940" cy="6849904"/>
          </a:xfrm>
          <a:prstGeom prst="rect">
            <a:avLst/>
          </a:prstGeom>
        </p:spPr>
      </p:pic>
    </p:spTree>
    <p:extLst>
      <p:ext uri="{BB962C8B-B14F-4D97-AF65-F5344CB8AC3E}">
        <p14:creationId xmlns:p14="http://schemas.microsoft.com/office/powerpoint/2010/main" val="2986337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ld, plant, stacked, jar&#10;&#10;Description automatically generated">
            <a:extLst>
              <a:ext uri="{FF2B5EF4-FFF2-40B4-BE49-F238E27FC236}">
                <a16:creationId xmlns:a16="http://schemas.microsoft.com/office/drawing/2014/main" id="{857F99C9-91AF-4504-9D5B-D1F31AD9FB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775" y="-65902"/>
            <a:ext cx="3943350" cy="7307520"/>
          </a:xfrm>
          <a:prstGeom prst="rect">
            <a:avLst/>
          </a:prstGeom>
        </p:spPr>
      </p:pic>
      <p:pic>
        <p:nvPicPr>
          <p:cNvPr id="7" name="Picture 6" descr="A picture containing text, wall, indoor&#10;&#10;Description automatically generated">
            <a:extLst>
              <a:ext uri="{FF2B5EF4-FFF2-40B4-BE49-F238E27FC236}">
                <a16:creationId xmlns:a16="http://schemas.microsoft.com/office/drawing/2014/main" id="{7AD23BF7-3EE6-40C1-86D0-6968FB6693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4400" y="4667250"/>
            <a:ext cx="3657600" cy="2258568"/>
          </a:xfrm>
          <a:prstGeom prst="rect">
            <a:avLst/>
          </a:prstGeom>
        </p:spPr>
      </p:pic>
      <p:pic>
        <p:nvPicPr>
          <p:cNvPr id="9" name="Picture 8" descr="A picture containing indoor, picture frame, wall, painting&#10;&#10;Description automatically generated">
            <a:extLst>
              <a:ext uri="{FF2B5EF4-FFF2-40B4-BE49-F238E27FC236}">
                <a16:creationId xmlns:a16="http://schemas.microsoft.com/office/drawing/2014/main" id="{8CBECDD7-F6A0-468D-B67F-6802590B68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3390" y="0"/>
            <a:ext cx="5871210" cy="4574651"/>
          </a:xfrm>
          <a:prstGeom prst="rect">
            <a:avLst/>
          </a:prstGeom>
        </p:spPr>
      </p:pic>
      <p:sp>
        <p:nvSpPr>
          <p:cNvPr id="10" name="TextBox 9">
            <a:extLst>
              <a:ext uri="{FF2B5EF4-FFF2-40B4-BE49-F238E27FC236}">
                <a16:creationId xmlns:a16="http://schemas.microsoft.com/office/drawing/2014/main" id="{10254B4E-C9C8-4AFE-BDA2-0367BDAA3BED}"/>
              </a:ext>
            </a:extLst>
          </p:cNvPr>
          <p:cNvSpPr txBox="1"/>
          <p:nvPr/>
        </p:nvSpPr>
        <p:spPr>
          <a:xfrm>
            <a:off x="4791075" y="5048250"/>
            <a:ext cx="3038475" cy="830997"/>
          </a:xfrm>
          <a:prstGeom prst="rect">
            <a:avLst/>
          </a:prstGeom>
          <a:noFill/>
        </p:spPr>
        <p:txBody>
          <a:bodyPr wrap="square" rtlCol="0">
            <a:spAutoFit/>
          </a:bodyPr>
          <a:lstStyle/>
          <a:p>
            <a:pPr algn="ctr"/>
            <a:r>
              <a:rPr lang="en-US" sz="2400" b="1" dirty="0"/>
              <a:t>More interesting decorations.</a:t>
            </a:r>
          </a:p>
        </p:txBody>
      </p:sp>
    </p:spTree>
    <p:extLst>
      <p:ext uri="{BB962C8B-B14F-4D97-AF65-F5344CB8AC3E}">
        <p14:creationId xmlns:p14="http://schemas.microsoft.com/office/powerpoint/2010/main" val="2158997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loor, indoor, wood, hard&#10;&#10;Description automatically generated">
            <a:extLst>
              <a:ext uri="{FF2B5EF4-FFF2-40B4-BE49-F238E27FC236}">
                <a16:creationId xmlns:a16="http://schemas.microsoft.com/office/drawing/2014/main" id="{7C8B048B-CF03-438D-8D2E-5C2357A2C9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 y="-1"/>
            <a:ext cx="6131420" cy="4067175"/>
          </a:xfrm>
          <a:prstGeom prst="rect">
            <a:avLst/>
          </a:prstGeom>
        </p:spPr>
      </p:pic>
      <p:pic>
        <p:nvPicPr>
          <p:cNvPr id="5" name="Picture 4" descr="A picture containing indoor, floor, wood, hard&#10;&#10;Description automatically generated">
            <a:extLst>
              <a:ext uri="{FF2B5EF4-FFF2-40B4-BE49-F238E27FC236}">
                <a16:creationId xmlns:a16="http://schemas.microsoft.com/office/drawing/2014/main" id="{84A11F7C-1470-4512-87CB-D15F59E10F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9050" y="-9366"/>
            <a:ext cx="4552950" cy="6867366"/>
          </a:xfrm>
          <a:prstGeom prst="rect">
            <a:avLst/>
          </a:prstGeom>
        </p:spPr>
      </p:pic>
      <p:sp>
        <p:nvSpPr>
          <p:cNvPr id="9" name="TextBox 8">
            <a:extLst>
              <a:ext uri="{FF2B5EF4-FFF2-40B4-BE49-F238E27FC236}">
                <a16:creationId xmlns:a16="http://schemas.microsoft.com/office/drawing/2014/main" id="{85D18395-BE24-4FAC-BDEB-30B5533698F1}"/>
              </a:ext>
            </a:extLst>
          </p:cNvPr>
          <p:cNvSpPr txBox="1"/>
          <p:nvPr/>
        </p:nvSpPr>
        <p:spPr>
          <a:xfrm>
            <a:off x="1914525" y="4933950"/>
            <a:ext cx="3171825" cy="461665"/>
          </a:xfrm>
          <a:prstGeom prst="rect">
            <a:avLst/>
          </a:prstGeom>
          <a:noFill/>
        </p:spPr>
        <p:txBody>
          <a:bodyPr wrap="square" rtlCol="0">
            <a:spAutoFit/>
          </a:bodyPr>
          <a:lstStyle/>
          <a:p>
            <a:pPr algn="ctr"/>
            <a:r>
              <a:rPr lang="en-US" sz="2400" b="1" dirty="0"/>
              <a:t>Going down again</a:t>
            </a:r>
          </a:p>
        </p:txBody>
      </p:sp>
    </p:spTree>
    <p:extLst>
      <p:ext uri="{BB962C8B-B14F-4D97-AF65-F5344CB8AC3E}">
        <p14:creationId xmlns:p14="http://schemas.microsoft.com/office/powerpoint/2010/main" val="2191106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hair in a room&#10;&#10;Description automatically generated with low confidence">
            <a:extLst>
              <a:ext uri="{FF2B5EF4-FFF2-40B4-BE49-F238E27FC236}">
                <a16:creationId xmlns:a16="http://schemas.microsoft.com/office/drawing/2014/main" id="{2AD389F7-A3B9-4FEA-8599-15CE18420F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706" y="76200"/>
            <a:ext cx="3318387" cy="6858000"/>
          </a:xfrm>
          <a:prstGeom prst="rect">
            <a:avLst/>
          </a:prstGeom>
        </p:spPr>
      </p:pic>
      <p:pic>
        <p:nvPicPr>
          <p:cNvPr id="5" name="Picture 4" descr="A picture containing chair, wooden, furniture, seat&#10;&#10;Description automatically generated">
            <a:extLst>
              <a:ext uri="{FF2B5EF4-FFF2-40B4-BE49-F238E27FC236}">
                <a16:creationId xmlns:a16="http://schemas.microsoft.com/office/drawing/2014/main" id="{A249F15E-5323-437D-93AC-5108760E5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1099" y="2493009"/>
            <a:ext cx="6612195" cy="4441191"/>
          </a:xfrm>
          <a:prstGeom prst="rect">
            <a:avLst/>
          </a:prstGeom>
        </p:spPr>
      </p:pic>
      <p:sp>
        <p:nvSpPr>
          <p:cNvPr id="6" name="TextBox 5">
            <a:extLst>
              <a:ext uri="{FF2B5EF4-FFF2-40B4-BE49-F238E27FC236}">
                <a16:creationId xmlns:a16="http://schemas.microsoft.com/office/drawing/2014/main" id="{12E53167-4758-4D34-BB1C-F296ED2618D8}"/>
              </a:ext>
            </a:extLst>
          </p:cNvPr>
          <p:cNvSpPr txBox="1"/>
          <p:nvPr/>
        </p:nvSpPr>
        <p:spPr>
          <a:xfrm>
            <a:off x="4533900" y="295275"/>
            <a:ext cx="6915150" cy="2062103"/>
          </a:xfrm>
          <a:prstGeom prst="rect">
            <a:avLst/>
          </a:prstGeom>
          <a:noFill/>
        </p:spPr>
        <p:txBody>
          <a:bodyPr wrap="square" rtlCol="0">
            <a:spAutoFit/>
          </a:bodyPr>
          <a:lstStyle/>
          <a:p>
            <a:r>
              <a:rPr lang="en-US" sz="1600" b="1" dirty="0"/>
              <a:t>Back at the bottom is Janice’s chair, with a hooked rug mat.  She says it was made by some crafts people who make various items of furniture in this style.</a:t>
            </a:r>
          </a:p>
          <a:p>
            <a:endParaRPr lang="en-US" sz="1600" b="1" dirty="0"/>
          </a:p>
          <a:p>
            <a:r>
              <a:rPr lang="en-US" sz="1600" b="1" dirty="0"/>
              <a:t>The seat is an impressive piece of wood.  Janice says that it has been the chair she sits in when she weaves; that you can sit in it for long periods comfortably.</a:t>
            </a:r>
          </a:p>
          <a:p>
            <a:endParaRPr lang="en-US" sz="1600" b="1" dirty="0"/>
          </a:p>
          <a:p>
            <a:r>
              <a:rPr lang="en-US" sz="1600" b="1" dirty="0"/>
              <a:t>They have not found a way to get it up to the third floor where her looms are located.</a:t>
            </a:r>
          </a:p>
        </p:txBody>
      </p:sp>
    </p:spTree>
    <p:extLst>
      <p:ext uri="{BB962C8B-B14F-4D97-AF65-F5344CB8AC3E}">
        <p14:creationId xmlns:p14="http://schemas.microsoft.com/office/powerpoint/2010/main" val="1447422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old person and person sitting in chairs in a living room&#10;&#10;Description automatically generated with medium confidence">
            <a:extLst>
              <a:ext uri="{FF2B5EF4-FFF2-40B4-BE49-F238E27FC236}">
                <a16:creationId xmlns:a16="http://schemas.microsoft.com/office/drawing/2014/main" id="{DA795C2A-3BE3-4D89-BBE0-2DB2A082FD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0300" y="462407"/>
            <a:ext cx="9182099" cy="6090793"/>
          </a:xfrm>
          <a:prstGeom prst="rect">
            <a:avLst/>
          </a:prstGeom>
        </p:spPr>
      </p:pic>
      <p:sp>
        <p:nvSpPr>
          <p:cNvPr id="4" name="TextBox 3">
            <a:extLst>
              <a:ext uri="{FF2B5EF4-FFF2-40B4-BE49-F238E27FC236}">
                <a16:creationId xmlns:a16="http://schemas.microsoft.com/office/drawing/2014/main" id="{FE676ED7-50EF-481D-AB40-6966DAD9103F}"/>
              </a:ext>
            </a:extLst>
          </p:cNvPr>
          <p:cNvSpPr txBox="1"/>
          <p:nvPr/>
        </p:nvSpPr>
        <p:spPr>
          <a:xfrm>
            <a:off x="476249" y="1847850"/>
            <a:ext cx="1609725" cy="2308324"/>
          </a:xfrm>
          <a:prstGeom prst="rect">
            <a:avLst/>
          </a:prstGeom>
          <a:noFill/>
        </p:spPr>
        <p:txBody>
          <a:bodyPr wrap="square" rtlCol="0">
            <a:spAutoFit/>
          </a:bodyPr>
          <a:lstStyle/>
          <a:p>
            <a:r>
              <a:rPr lang="en-US" sz="2400" b="1" dirty="0"/>
              <a:t>Janice and Colin talk while Hunter is making dinner.</a:t>
            </a:r>
          </a:p>
        </p:txBody>
      </p:sp>
    </p:spTree>
    <p:extLst>
      <p:ext uri="{BB962C8B-B14F-4D97-AF65-F5344CB8AC3E}">
        <p14:creationId xmlns:p14="http://schemas.microsoft.com/office/powerpoint/2010/main" val="3473310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utdoor, tree, grass&#10;&#10;Description automatically generated">
            <a:extLst>
              <a:ext uri="{FF2B5EF4-FFF2-40B4-BE49-F238E27FC236}">
                <a16:creationId xmlns:a16="http://schemas.microsoft.com/office/drawing/2014/main" id="{CC7DB30E-0BD1-40D7-A570-F62031A267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0530" y="442614"/>
            <a:ext cx="9331470" cy="6415386"/>
          </a:xfrm>
          <a:prstGeom prst="rect">
            <a:avLst/>
          </a:prstGeom>
        </p:spPr>
      </p:pic>
      <p:sp>
        <p:nvSpPr>
          <p:cNvPr id="5" name="TextBox 4">
            <a:extLst>
              <a:ext uri="{FF2B5EF4-FFF2-40B4-BE49-F238E27FC236}">
                <a16:creationId xmlns:a16="http://schemas.microsoft.com/office/drawing/2014/main" id="{8551308C-5B96-4181-B812-F6CAEBA7AD2E}"/>
              </a:ext>
            </a:extLst>
          </p:cNvPr>
          <p:cNvSpPr txBox="1"/>
          <p:nvPr/>
        </p:nvSpPr>
        <p:spPr>
          <a:xfrm>
            <a:off x="238124" y="1572815"/>
            <a:ext cx="2450955" cy="4154984"/>
          </a:xfrm>
          <a:prstGeom prst="rect">
            <a:avLst/>
          </a:prstGeom>
          <a:noFill/>
        </p:spPr>
        <p:txBody>
          <a:bodyPr wrap="square" rtlCol="0">
            <a:spAutoFit/>
          </a:bodyPr>
          <a:lstStyle/>
          <a:p>
            <a:r>
              <a:rPr lang="en-US" sz="2400" b="1" dirty="0"/>
              <a:t>We decided to look at the rug before it got dark.</a:t>
            </a:r>
          </a:p>
          <a:p>
            <a:endParaRPr lang="en-US" sz="2400" b="1" dirty="0"/>
          </a:p>
          <a:p>
            <a:r>
              <a:rPr lang="en-US" sz="2400" b="1" dirty="0"/>
              <a:t>Hunter and Colin carried it out to a flat area and unrolled it, so that Colin could examine it</a:t>
            </a:r>
          </a:p>
        </p:txBody>
      </p:sp>
    </p:spTree>
    <p:extLst>
      <p:ext uri="{BB962C8B-B14F-4D97-AF65-F5344CB8AC3E}">
        <p14:creationId xmlns:p14="http://schemas.microsoft.com/office/powerpoint/2010/main" val="387159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urniture, rug, decorated, colorful&#10;&#10;Description automatically generated">
            <a:extLst>
              <a:ext uri="{FF2B5EF4-FFF2-40B4-BE49-F238E27FC236}">
                <a16:creationId xmlns:a16="http://schemas.microsoft.com/office/drawing/2014/main" id="{9A038B86-4422-460F-A884-72ABE2C087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4095299" cy="3600450"/>
          </a:xfrm>
          <a:prstGeom prst="rect">
            <a:avLst/>
          </a:prstGeom>
        </p:spPr>
      </p:pic>
      <p:pic>
        <p:nvPicPr>
          <p:cNvPr id="9" name="Picture 8" descr="A picture containing text, rug&#10;&#10;Description automatically generated">
            <a:extLst>
              <a:ext uri="{FF2B5EF4-FFF2-40B4-BE49-F238E27FC236}">
                <a16:creationId xmlns:a16="http://schemas.microsoft.com/office/drawing/2014/main" id="{FCE896F3-2E58-4F92-9059-6C3801B893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0340" y="-1"/>
            <a:ext cx="7441660" cy="4371975"/>
          </a:xfrm>
          <a:prstGeom prst="rect">
            <a:avLst/>
          </a:prstGeom>
        </p:spPr>
      </p:pic>
      <p:pic>
        <p:nvPicPr>
          <p:cNvPr id="10" name="Picture 9" descr="A picture containing furniture, rug&#10;&#10;Description automatically generated">
            <a:extLst>
              <a:ext uri="{FF2B5EF4-FFF2-40B4-BE49-F238E27FC236}">
                <a16:creationId xmlns:a16="http://schemas.microsoft.com/office/drawing/2014/main" id="{7C412EBA-7549-4911-B43E-E09D2EAE8D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3986" y="3600450"/>
            <a:ext cx="4488014" cy="3257550"/>
          </a:xfrm>
          <a:prstGeom prst="rect">
            <a:avLst/>
          </a:prstGeom>
        </p:spPr>
      </p:pic>
      <p:pic>
        <p:nvPicPr>
          <p:cNvPr id="12" name="Picture 11" descr="A picture containing text, furniture, rug&#10;&#10;Description automatically generated">
            <a:extLst>
              <a:ext uri="{FF2B5EF4-FFF2-40B4-BE49-F238E27FC236}">
                <a16:creationId xmlns:a16="http://schemas.microsoft.com/office/drawing/2014/main" id="{6DF7B61C-1B18-4D8C-9DCE-49150BFF58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8868" y="3545967"/>
            <a:ext cx="3784182" cy="3257550"/>
          </a:xfrm>
          <a:prstGeom prst="rect">
            <a:avLst/>
          </a:prstGeom>
        </p:spPr>
      </p:pic>
      <p:sp>
        <p:nvSpPr>
          <p:cNvPr id="13" name="TextBox 12">
            <a:extLst>
              <a:ext uri="{FF2B5EF4-FFF2-40B4-BE49-F238E27FC236}">
                <a16:creationId xmlns:a16="http://schemas.microsoft.com/office/drawing/2014/main" id="{41095FC7-7E5C-4975-B33A-D7580A217622}"/>
              </a:ext>
            </a:extLst>
          </p:cNvPr>
          <p:cNvSpPr txBox="1"/>
          <p:nvPr/>
        </p:nvSpPr>
        <p:spPr>
          <a:xfrm>
            <a:off x="174834" y="4495800"/>
            <a:ext cx="1219200" cy="1015663"/>
          </a:xfrm>
          <a:prstGeom prst="rect">
            <a:avLst/>
          </a:prstGeom>
          <a:noFill/>
        </p:spPr>
        <p:txBody>
          <a:bodyPr wrap="square" rtlCol="0">
            <a:spAutoFit/>
          </a:bodyPr>
          <a:lstStyle/>
          <a:p>
            <a:r>
              <a:rPr lang="en-US" sz="2000" b="1" dirty="0"/>
              <a:t>Colin examined it closely</a:t>
            </a:r>
          </a:p>
        </p:txBody>
      </p:sp>
      <p:sp>
        <p:nvSpPr>
          <p:cNvPr id="14" name="TextBox 13">
            <a:extLst>
              <a:ext uri="{FF2B5EF4-FFF2-40B4-BE49-F238E27FC236}">
                <a16:creationId xmlns:a16="http://schemas.microsoft.com/office/drawing/2014/main" id="{F1A1DA8B-1061-4155-A17F-9DEED4137562}"/>
              </a:ext>
            </a:extLst>
          </p:cNvPr>
          <p:cNvSpPr txBox="1"/>
          <p:nvPr/>
        </p:nvSpPr>
        <p:spPr>
          <a:xfrm>
            <a:off x="5556459" y="4549676"/>
            <a:ext cx="2066925" cy="2308324"/>
          </a:xfrm>
          <a:prstGeom prst="rect">
            <a:avLst/>
          </a:prstGeom>
          <a:noFill/>
        </p:spPr>
        <p:txBody>
          <a:bodyPr wrap="square" rtlCol="0">
            <a:spAutoFit/>
          </a:bodyPr>
          <a:lstStyle/>
          <a:p>
            <a:r>
              <a:rPr lang="en-US" b="1" dirty="0"/>
              <a:t>He said he thought it had been woven in Iran rather than India because the wefts were blue and because of the character of the end finish.</a:t>
            </a:r>
          </a:p>
        </p:txBody>
      </p:sp>
    </p:spTree>
    <p:extLst>
      <p:ext uri="{BB962C8B-B14F-4D97-AF65-F5344CB8AC3E}">
        <p14:creationId xmlns:p14="http://schemas.microsoft.com/office/powerpoint/2010/main" val="3961639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table with plates and glasses on it&#10;&#10;Description automatically generated with medium confidence">
            <a:extLst>
              <a:ext uri="{FF2B5EF4-FFF2-40B4-BE49-F238E27FC236}">
                <a16:creationId xmlns:a16="http://schemas.microsoft.com/office/drawing/2014/main" id="{671AC00D-5697-4E20-9DA5-85492AEF11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3853" y="2215896"/>
            <a:ext cx="6998147" cy="4642104"/>
          </a:xfrm>
          <a:prstGeom prst="rect">
            <a:avLst/>
          </a:prstGeom>
        </p:spPr>
      </p:pic>
      <p:pic>
        <p:nvPicPr>
          <p:cNvPr id="5" name="Picture 4" descr="A table with a glass of beer and a bowl of salad&#10;&#10;Description automatically generated with low confidence">
            <a:extLst>
              <a:ext uri="{FF2B5EF4-FFF2-40B4-BE49-F238E27FC236}">
                <a16:creationId xmlns:a16="http://schemas.microsoft.com/office/drawing/2014/main" id="{52AABE4D-44CD-4FBE-B0E2-DDFDADEE79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175" y="430133"/>
            <a:ext cx="4019550" cy="5851795"/>
          </a:xfrm>
          <a:prstGeom prst="rect">
            <a:avLst/>
          </a:prstGeom>
        </p:spPr>
      </p:pic>
      <p:sp>
        <p:nvSpPr>
          <p:cNvPr id="6" name="TextBox 5">
            <a:extLst>
              <a:ext uri="{FF2B5EF4-FFF2-40B4-BE49-F238E27FC236}">
                <a16:creationId xmlns:a16="http://schemas.microsoft.com/office/drawing/2014/main" id="{0BA15E28-5B1F-4F24-9E96-BA3DF7C6A232}"/>
              </a:ext>
            </a:extLst>
          </p:cNvPr>
          <p:cNvSpPr txBox="1"/>
          <p:nvPr/>
        </p:nvSpPr>
        <p:spPr>
          <a:xfrm>
            <a:off x="5657850" y="428625"/>
            <a:ext cx="5676900" cy="1477328"/>
          </a:xfrm>
          <a:prstGeom prst="rect">
            <a:avLst/>
          </a:prstGeom>
          <a:noFill/>
        </p:spPr>
        <p:txBody>
          <a:bodyPr wrap="square" rtlCol="0">
            <a:spAutoFit/>
          </a:bodyPr>
          <a:lstStyle/>
          <a:p>
            <a:r>
              <a:rPr lang="en-US" b="1" dirty="0"/>
              <a:t>They social distance when eating.  Colin and I are placed at the table.</a:t>
            </a:r>
          </a:p>
          <a:p>
            <a:endParaRPr lang="en-US" b="1" dirty="0"/>
          </a:p>
          <a:p>
            <a:r>
              <a:rPr lang="en-US" b="1" dirty="0"/>
              <a:t>The two of them sit a little ways off, each with a small table and chair.</a:t>
            </a:r>
          </a:p>
        </p:txBody>
      </p:sp>
    </p:spTree>
    <p:extLst>
      <p:ext uri="{BB962C8B-B14F-4D97-AF65-F5344CB8AC3E}">
        <p14:creationId xmlns:p14="http://schemas.microsoft.com/office/powerpoint/2010/main" val="14436672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table with plates and glasses on it&#10;&#10;Description automatically generated with low confidence">
            <a:extLst>
              <a:ext uri="{FF2B5EF4-FFF2-40B4-BE49-F238E27FC236}">
                <a16:creationId xmlns:a16="http://schemas.microsoft.com/office/drawing/2014/main" id="{20C1E055-699F-45A6-9781-45C0AF2A9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3750"/>
            <a:ext cx="9534168" cy="6322303"/>
          </a:xfrm>
          <a:prstGeom prst="rect">
            <a:avLst/>
          </a:prstGeom>
        </p:spPr>
      </p:pic>
      <p:sp>
        <p:nvSpPr>
          <p:cNvPr id="4" name="TextBox 3">
            <a:extLst>
              <a:ext uri="{FF2B5EF4-FFF2-40B4-BE49-F238E27FC236}">
                <a16:creationId xmlns:a16="http://schemas.microsoft.com/office/drawing/2014/main" id="{7019D997-C4BD-4ABC-9A4B-21848F37D3B2}"/>
              </a:ext>
            </a:extLst>
          </p:cNvPr>
          <p:cNvSpPr txBox="1"/>
          <p:nvPr/>
        </p:nvSpPr>
        <p:spPr>
          <a:xfrm>
            <a:off x="9763125" y="394692"/>
            <a:ext cx="2238375" cy="6463308"/>
          </a:xfrm>
          <a:prstGeom prst="rect">
            <a:avLst/>
          </a:prstGeom>
          <a:noFill/>
        </p:spPr>
        <p:txBody>
          <a:bodyPr wrap="square" rtlCol="0">
            <a:spAutoFit/>
          </a:bodyPr>
          <a:lstStyle/>
          <a:p>
            <a:r>
              <a:rPr lang="en-US" b="1" dirty="0"/>
              <a:t>A closer look at this table in order to describe what Hunter has fixed.</a:t>
            </a:r>
          </a:p>
          <a:p>
            <a:endParaRPr lang="en-US" b="1" dirty="0"/>
          </a:p>
          <a:p>
            <a:r>
              <a:rPr lang="en-US" b="1" dirty="0"/>
              <a:t>Top, center is a flavorful salad.</a:t>
            </a:r>
          </a:p>
          <a:p>
            <a:endParaRPr lang="en-US" b="1" dirty="0"/>
          </a:p>
          <a:p>
            <a:r>
              <a:rPr lang="en-US" b="1" dirty="0"/>
              <a:t>One the lower left is a special  variety of coleslaw.</a:t>
            </a:r>
          </a:p>
          <a:p>
            <a:endParaRPr lang="en-US" b="1" dirty="0"/>
          </a:p>
          <a:p>
            <a:r>
              <a:rPr lang="en-US" b="1" dirty="0"/>
              <a:t>The entre “pie” in the center was a “mince” of chopped pork, corn and apples.</a:t>
            </a:r>
          </a:p>
          <a:p>
            <a:endParaRPr lang="en-US" b="1" dirty="0"/>
          </a:p>
          <a:p>
            <a:r>
              <a:rPr lang="en-US" b="1" dirty="0"/>
              <a:t>Dessert included a locally produced “pawpaw” ice cream, a fruit flavor I don’t recall having before.</a:t>
            </a:r>
          </a:p>
          <a:p>
            <a:endParaRPr lang="en-US" b="1" dirty="0"/>
          </a:p>
        </p:txBody>
      </p:sp>
    </p:spTree>
    <p:extLst>
      <p:ext uri="{BB962C8B-B14F-4D97-AF65-F5344CB8AC3E}">
        <p14:creationId xmlns:p14="http://schemas.microsoft.com/office/powerpoint/2010/main" val="1130305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BAC1E3-4001-478A-BAB9-A9E88E89CEE5}"/>
              </a:ext>
            </a:extLst>
          </p:cNvPr>
          <p:cNvSpPr txBox="1"/>
          <p:nvPr/>
        </p:nvSpPr>
        <p:spPr>
          <a:xfrm>
            <a:off x="1285875" y="762000"/>
            <a:ext cx="9439275" cy="5262979"/>
          </a:xfrm>
          <a:prstGeom prst="rect">
            <a:avLst/>
          </a:prstGeom>
          <a:noFill/>
        </p:spPr>
        <p:txBody>
          <a:bodyPr wrap="square" rtlCol="0">
            <a:spAutoFit/>
          </a:bodyPr>
          <a:lstStyle/>
          <a:p>
            <a:r>
              <a:rPr lang="en-US" sz="2400" b="1" dirty="0"/>
              <a:t>We turned in early.  They said they tended to get up about 5 am.</a:t>
            </a:r>
          </a:p>
          <a:p>
            <a:endParaRPr lang="en-US" sz="2400" b="1" dirty="0"/>
          </a:p>
          <a:p>
            <a:r>
              <a:rPr lang="en-US" sz="2400" b="1" dirty="0"/>
              <a:t>After I was in my bed, I called my wife and experienced the limitations of phone service in their location.  I could hear my wife, but she could not hear me.</a:t>
            </a:r>
          </a:p>
          <a:p>
            <a:endParaRPr lang="en-US" sz="2400" b="1" dirty="0"/>
          </a:p>
          <a:p>
            <a:r>
              <a:rPr lang="en-US" sz="2400" b="1" dirty="0"/>
              <a:t>Janice said that 3G phone service (Hunter has one) is often better than the general 4G service they have.</a:t>
            </a:r>
          </a:p>
          <a:p>
            <a:endParaRPr lang="en-US" sz="2400" b="1" dirty="0"/>
          </a:p>
          <a:p>
            <a:r>
              <a:rPr lang="en-US" sz="2400" b="1" dirty="0"/>
              <a:t>She said there were also places you could walk to from their cabin, where phone service was better.</a:t>
            </a:r>
          </a:p>
          <a:p>
            <a:endParaRPr lang="en-US" sz="2400" b="1" dirty="0"/>
          </a:p>
          <a:p>
            <a:r>
              <a:rPr lang="en-US" sz="2400" b="1" dirty="0"/>
              <a:t>I went to sleep thinking that living in beautiful country had some drawbacks one had to be willing to tolerate.</a:t>
            </a:r>
          </a:p>
        </p:txBody>
      </p:sp>
    </p:spTree>
    <p:extLst>
      <p:ext uri="{BB962C8B-B14F-4D97-AF65-F5344CB8AC3E}">
        <p14:creationId xmlns:p14="http://schemas.microsoft.com/office/powerpoint/2010/main" val="3105880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3C6D5E-8FBF-4BDB-BD19-54668545B34A}"/>
              </a:ext>
            </a:extLst>
          </p:cNvPr>
          <p:cNvSpPr txBox="1"/>
          <p:nvPr/>
        </p:nvSpPr>
        <p:spPr>
          <a:xfrm>
            <a:off x="952500" y="819150"/>
            <a:ext cx="4390777" cy="5262979"/>
          </a:xfrm>
          <a:prstGeom prst="rect">
            <a:avLst/>
          </a:prstGeom>
          <a:noFill/>
        </p:spPr>
        <p:txBody>
          <a:bodyPr wrap="square" rtlCol="0">
            <a:spAutoFit/>
          </a:bodyPr>
          <a:lstStyle/>
          <a:p>
            <a:r>
              <a:rPr lang="en-US" sz="2400" b="1" dirty="0"/>
              <a:t>We got up at 5 am and Hunter served us a fine breakfast. </a:t>
            </a:r>
          </a:p>
          <a:p>
            <a:r>
              <a:rPr lang="en-US" sz="2400" b="1" dirty="0"/>
              <a:t> </a:t>
            </a:r>
          </a:p>
          <a:p>
            <a:r>
              <a:rPr lang="en-US" sz="2400" b="1" dirty="0"/>
              <a:t>Hardboiled eggs, thick bacon strips and squares of sausage.  There was also an interesting granola with fruit.  Whole milk was offered and good coffee.</a:t>
            </a:r>
          </a:p>
          <a:p>
            <a:endParaRPr lang="en-US" sz="2400" b="1" dirty="0"/>
          </a:p>
          <a:p>
            <a:r>
              <a:rPr lang="en-US" sz="2400" b="1" dirty="0"/>
              <a:t>After, we asked Janice if we could see where she wove.  She said that required us to climb a steep set of stairs to the third floor.</a:t>
            </a:r>
          </a:p>
        </p:txBody>
      </p:sp>
      <p:pic>
        <p:nvPicPr>
          <p:cNvPr id="4" name="Picture 3">
            <a:extLst>
              <a:ext uri="{FF2B5EF4-FFF2-40B4-BE49-F238E27FC236}">
                <a16:creationId xmlns:a16="http://schemas.microsoft.com/office/drawing/2014/main" id="{34A1CCF8-7DB9-F60B-4F22-63B39AD1E5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417386"/>
            <a:ext cx="6067112" cy="4023227"/>
          </a:xfrm>
          <a:prstGeom prst="rect">
            <a:avLst/>
          </a:prstGeom>
        </p:spPr>
      </p:pic>
    </p:spTree>
    <p:extLst>
      <p:ext uri="{BB962C8B-B14F-4D97-AF65-F5344CB8AC3E}">
        <p14:creationId xmlns:p14="http://schemas.microsoft.com/office/powerpoint/2010/main" val="1773572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10;&#10;Description automatically generated">
            <a:extLst>
              <a:ext uri="{FF2B5EF4-FFF2-40B4-BE49-F238E27FC236}">
                <a16:creationId xmlns:a16="http://schemas.microsoft.com/office/drawing/2014/main" id="{4F39C151-1BA8-4D12-A64A-1ECDC3C385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1329"/>
            <a:ext cx="9553830" cy="6335341"/>
          </a:xfrm>
          <a:prstGeom prst="rect">
            <a:avLst/>
          </a:prstGeom>
        </p:spPr>
      </p:pic>
      <p:sp>
        <p:nvSpPr>
          <p:cNvPr id="4" name="TextBox 3">
            <a:extLst>
              <a:ext uri="{FF2B5EF4-FFF2-40B4-BE49-F238E27FC236}">
                <a16:creationId xmlns:a16="http://schemas.microsoft.com/office/drawing/2014/main" id="{C40B7E2B-386E-4AEB-A8FF-33F2FDBE7F7B}"/>
              </a:ext>
            </a:extLst>
          </p:cNvPr>
          <p:cNvSpPr txBox="1"/>
          <p:nvPr/>
        </p:nvSpPr>
        <p:spPr>
          <a:xfrm>
            <a:off x="9981129" y="905869"/>
            <a:ext cx="2019300" cy="5324535"/>
          </a:xfrm>
          <a:prstGeom prst="rect">
            <a:avLst/>
          </a:prstGeom>
          <a:noFill/>
        </p:spPr>
        <p:txBody>
          <a:bodyPr wrap="square" rtlCol="0">
            <a:spAutoFit/>
          </a:bodyPr>
          <a:lstStyle/>
          <a:p>
            <a:r>
              <a:rPr lang="en-US" sz="2000" b="1" dirty="0"/>
              <a:t>This is the four-harness loom on which Janice does most of her weaving.</a:t>
            </a:r>
          </a:p>
          <a:p>
            <a:endParaRPr lang="en-US" sz="2000" b="1" dirty="0"/>
          </a:p>
          <a:p>
            <a:r>
              <a:rPr lang="en-US" sz="2000" b="1" dirty="0"/>
              <a:t>It is the modern version of the type  of loom that many homes in the 17</a:t>
            </a:r>
            <a:r>
              <a:rPr lang="en-US" sz="2000" b="1" baseline="30000" dirty="0"/>
              <a:t>th</a:t>
            </a:r>
            <a:r>
              <a:rPr lang="en-US" sz="2000" b="1" dirty="0"/>
              <a:t> and 18</a:t>
            </a:r>
            <a:r>
              <a:rPr lang="en-US" sz="2000" b="1" baseline="30000" dirty="0"/>
              <a:t>th</a:t>
            </a:r>
            <a:r>
              <a:rPr lang="en-US" sz="2000" b="1" dirty="0"/>
              <a:t> centuries had and on which they wove textiles the family needed.</a:t>
            </a:r>
          </a:p>
        </p:txBody>
      </p:sp>
    </p:spTree>
    <p:extLst>
      <p:ext uri="{BB962C8B-B14F-4D97-AF65-F5344CB8AC3E}">
        <p14:creationId xmlns:p14="http://schemas.microsoft.com/office/powerpoint/2010/main" val="9832903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C4AD848-3741-867F-E5BD-CFE16B370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36" y="0"/>
            <a:ext cx="6876288" cy="4559808"/>
          </a:xfrm>
          <a:prstGeom prst="rect">
            <a:avLst/>
          </a:prstGeom>
        </p:spPr>
      </p:pic>
      <p:pic>
        <p:nvPicPr>
          <p:cNvPr id="8" name="Picture 7">
            <a:extLst>
              <a:ext uri="{FF2B5EF4-FFF2-40B4-BE49-F238E27FC236}">
                <a16:creationId xmlns:a16="http://schemas.microsoft.com/office/drawing/2014/main" id="{CC9D6B7F-F539-97C9-0F65-C1DD6D117A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5712" y="0"/>
            <a:ext cx="6876288" cy="4559808"/>
          </a:xfrm>
          <a:prstGeom prst="rect">
            <a:avLst/>
          </a:prstGeom>
        </p:spPr>
      </p:pic>
      <p:sp>
        <p:nvSpPr>
          <p:cNvPr id="2" name="TextBox 1">
            <a:extLst>
              <a:ext uri="{FF2B5EF4-FFF2-40B4-BE49-F238E27FC236}">
                <a16:creationId xmlns:a16="http://schemas.microsoft.com/office/drawing/2014/main" id="{02B4BDD7-6D86-8A82-B2CD-F70E23351F44}"/>
              </a:ext>
            </a:extLst>
          </p:cNvPr>
          <p:cNvSpPr txBox="1"/>
          <p:nvPr/>
        </p:nvSpPr>
        <p:spPr>
          <a:xfrm>
            <a:off x="381663" y="4818490"/>
            <a:ext cx="4786685" cy="1200329"/>
          </a:xfrm>
          <a:prstGeom prst="rect">
            <a:avLst/>
          </a:prstGeom>
          <a:noFill/>
        </p:spPr>
        <p:txBody>
          <a:bodyPr wrap="square" rtlCol="0">
            <a:spAutoFit/>
          </a:bodyPr>
          <a:lstStyle/>
          <a:p>
            <a:r>
              <a:rPr lang="en-US" b="1" dirty="0"/>
              <a:t>Left above: This is a Tape loom, with treadles.</a:t>
            </a:r>
          </a:p>
          <a:p>
            <a:endParaRPr lang="en-US" b="1" dirty="0"/>
          </a:p>
          <a:p>
            <a:r>
              <a:rPr lang="en-US" b="1" dirty="0"/>
              <a:t>Attributed to the “Pennsylvania Dutch” in early America.</a:t>
            </a:r>
          </a:p>
        </p:txBody>
      </p:sp>
      <p:sp>
        <p:nvSpPr>
          <p:cNvPr id="3" name="TextBox 2">
            <a:extLst>
              <a:ext uri="{FF2B5EF4-FFF2-40B4-BE49-F238E27FC236}">
                <a16:creationId xmlns:a16="http://schemas.microsoft.com/office/drawing/2014/main" id="{0C016EDF-B938-C745-A986-EEA9F4173DD1}"/>
              </a:ext>
            </a:extLst>
          </p:cNvPr>
          <p:cNvSpPr txBox="1"/>
          <p:nvPr/>
        </p:nvSpPr>
        <p:spPr>
          <a:xfrm>
            <a:off x="5828306" y="4921857"/>
            <a:ext cx="5049078" cy="646331"/>
          </a:xfrm>
          <a:prstGeom prst="rect">
            <a:avLst/>
          </a:prstGeom>
          <a:noFill/>
        </p:spPr>
        <p:txBody>
          <a:bodyPr wrap="square" rtlCol="0">
            <a:spAutoFit/>
          </a:bodyPr>
          <a:lstStyle/>
          <a:p>
            <a:r>
              <a:rPr lang="en-US" b="1" dirty="0"/>
              <a:t>Above: Both spinning wheels are typical of those used in early America (with a modern touch).</a:t>
            </a:r>
          </a:p>
        </p:txBody>
      </p:sp>
    </p:spTree>
    <p:extLst>
      <p:ext uri="{BB962C8B-B14F-4D97-AF65-F5344CB8AC3E}">
        <p14:creationId xmlns:p14="http://schemas.microsoft.com/office/powerpoint/2010/main" val="3318081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CC1448-913D-AF62-5EA9-7AD9B0EEFB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4207" y="175193"/>
            <a:ext cx="7517793" cy="4985203"/>
          </a:xfrm>
          <a:prstGeom prst="rect">
            <a:avLst/>
          </a:prstGeom>
        </p:spPr>
      </p:pic>
      <p:pic>
        <p:nvPicPr>
          <p:cNvPr id="3" name="Picture 2">
            <a:extLst>
              <a:ext uri="{FF2B5EF4-FFF2-40B4-BE49-F238E27FC236}">
                <a16:creationId xmlns:a16="http://schemas.microsoft.com/office/drawing/2014/main" id="{F6EF63FF-411C-515B-7FBF-B4CE7901A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17908"/>
            <a:ext cx="4898003" cy="3247967"/>
          </a:xfrm>
          <a:prstGeom prst="rect">
            <a:avLst/>
          </a:prstGeom>
        </p:spPr>
      </p:pic>
      <p:sp>
        <p:nvSpPr>
          <p:cNvPr id="4" name="TextBox 3">
            <a:extLst>
              <a:ext uri="{FF2B5EF4-FFF2-40B4-BE49-F238E27FC236}">
                <a16:creationId xmlns:a16="http://schemas.microsoft.com/office/drawing/2014/main" id="{7B248BA6-F414-9557-851A-FDCD3E261CC6}"/>
              </a:ext>
            </a:extLst>
          </p:cNvPr>
          <p:cNvSpPr txBox="1"/>
          <p:nvPr/>
        </p:nvSpPr>
        <p:spPr>
          <a:xfrm>
            <a:off x="349857" y="4627659"/>
            <a:ext cx="3872286" cy="1200329"/>
          </a:xfrm>
          <a:prstGeom prst="rect">
            <a:avLst/>
          </a:prstGeom>
          <a:noFill/>
        </p:spPr>
        <p:txBody>
          <a:bodyPr wrap="square" rtlCol="0">
            <a:spAutoFit/>
          </a:bodyPr>
          <a:lstStyle/>
          <a:p>
            <a:r>
              <a:rPr lang="en-US" b="1" dirty="0"/>
              <a:t>Above is a box style loom used for weaving tapes.</a:t>
            </a:r>
          </a:p>
          <a:p>
            <a:endParaRPr lang="en-US" b="1" dirty="0"/>
          </a:p>
          <a:p>
            <a:r>
              <a:rPr lang="en-US" b="1" dirty="0"/>
              <a:t>Very common.</a:t>
            </a:r>
          </a:p>
        </p:txBody>
      </p:sp>
      <p:sp>
        <p:nvSpPr>
          <p:cNvPr id="5" name="TextBox 4">
            <a:extLst>
              <a:ext uri="{FF2B5EF4-FFF2-40B4-BE49-F238E27FC236}">
                <a16:creationId xmlns:a16="http://schemas.microsoft.com/office/drawing/2014/main" id="{5ABD0BC7-B423-8DD9-79BB-BE5DA0EE1D9D}"/>
              </a:ext>
            </a:extLst>
          </p:cNvPr>
          <p:cNvSpPr txBox="1"/>
          <p:nvPr/>
        </p:nvSpPr>
        <p:spPr>
          <a:xfrm>
            <a:off x="5247860" y="5454595"/>
            <a:ext cx="6162262" cy="1200329"/>
          </a:xfrm>
          <a:prstGeom prst="rect">
            <a:avLst/>
          </a:prstGeom>
          <a:noFill/>
        </p:spPr>
        <p:txBody>
          <a:bodyPr wrap="square" rtlCol="0">
            <a:spAutoFit/>
          </a:bodyPr>
          <a:lstStyle/>
          <a:p>
            <a:r>
              <a:rPr lang="en-US" b="1" dirty="0"/>
              <a:t>Above is a reproduction of a loom designed in Berea, Kentucky in the early 1900s.</a:t>
            </a:r>
          </a:p>
          <a:p>
            <a:endParaRPr lang="en-US" b="1" dirty="0"/>
          </a:p>
          <a:p>
            <a:r>
              <a:rPr lang="en-US" b="1" dirty="0"/>
              <a:t>Hand made in Kentucky cherry with only wooden connections.</a:t>
            </a:r>
          </a:p>
        </p:txBody>
      </p:sp>
    </p:spTree>
    <p:extLst>
      <p:ext uri="{BB962C8B-B14F-4D97-AF65-F5344CB8AC3E}">
        <p14:creationId xmlns:p14="http://schemas.microsoft.com/office/powerpoint/2010/main" val="26401540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50797B-3B27-1966-48B6-81A3826843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5712" y="0"/>
            <a:ext cx="6876288" cy="4559808"/>
          </a:xfrm>
          <a:prstGeom prst="rect">
            <a:avLst/>
          </a:prstGeom>
        </p:spPr>
      </p:pic>
      <p:pic>
        <p:nvPicPr>
          <p:cNvPr id="5" name="Picture 4">
            <a:extLst>
              <a:ext uri="{FF2B5EF4-FFF2-40B4-BE49-F238E27FC236}">
                <a16:creationId xmlns:a16="http://schemas.microsoft.com/office/drawing/2014/main" id="{A6CDF1C7-0F09-2A67-115B-5FB3C4BE11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18930" y="1091549"/>
            <a:ext cx="6858000" cy="4547681"/>
          </a:xfrm>
          <a:prstGeom prst="rect">
            <a:avLst/>
          </a:prstGeom>
        </p:spPr>
      </p:pic>
      <p:sp>
        <p:nvSpPr>
          <p:cNvPr id="2" name="TextBox 1">
            <a:extLst>
              <a:ext uri="{FF2B5EF4-FFF2-40B4-BE49-F238E27FC236}">
                <a16:creationId xmlns:a16="http://schemas.microsoft.com/office/drawing/2014/main" id="{33118F82-1B1D-21BF-B0E2-104883699A84}"/>
              </a:ext>
            </a:extLst>
          </p:cNvPr>
          <p:cNvSpPr txBox="1"/>
          <p:nvPr/>
        </p:nvSpPr>
        <p:spPr>
          <a:xfrm>
            <a:off x="254442" y="1407381"/>
            <a:ext cx="1542553" cy="2862322"/>
          </a:xfrm>
          <a:prstGeom prst="rect">
            <a:avLst/>
          </a:prstGeom>
          <a:noFill/>
        </p:spPr>
        <p:txBody>
          <a:bodyPr wrap="square" rtlCol="0">
            <a:spAutoFit/>
          </a:bodyPr>
          <a:lstStyle/>
          <a:p>
            <a:r>
              <a:rPr lang="en-US" b="1" dirty="0"/>
              <a:t>Immediate right:</a:t>
            </a:r>
          </a:p>
          <a:p>
            <a:endParaRPr lang="en-US" b="1" dirty="0"/>
          </a:p>
          <a:p>
            <a:r>
              <a:rPr lang="en-US" b="1" dirty="0"/>
              <a:t>A free-standing frame loom.</a:t>
            </a:r>
          </a:p>
          <a:p>
            <a:endParaRPr lang="en-US" b="1" dirty="0"/>
          </a:p>
          <a:p>
            <a:r>
              <a:rPr lang="en-US" b="1" dirty="0"/>
              <a:t>Weave by hand with a short shuttle.</a:t>
            </a:r>
          </a:p>
        </p:txBody>
      </p:sp>
      <p:sp>
        <p:nvSpPr>
          <p:cNvPr id="4" name="TextBox 3">
            <a:extLst>
              <a:ext uri="{FF2B5EF4-FFF2-40B4-BE49-F238E27FC236}">
                <a16:creationId xmlns:a16="http://schemas.microsoft.com/office/drawing/2014/main" id="{C2891197-6D75-9233-FA56-A5A0CAE046DA}"/>
              </a:ext>
            </a:extLst>
          </p:cNvPr>
          <p:cNvSpPr txBox="1"/>
          <p:nvPr/>
        </p:nvSpPr>
        <p:spPr>
          <a:xfrm>
            <a:off x="6909683" y="4921857"/>
            <a:ext cx="4818491" cy="1477328"/>
          </a:xfrm>
          <a:prstGeom prst="rect">
            <a:avLst/>
          </a:prstGeom>
          <a:noFill/>
        </p:spPr>
        <p:txBody>
          <a:bodyPr wrap="square" rtlCol="0">
            <a:spAutoFit/>
          </a:bodyPr>
          <a:lstStyle/>
          <a:p>
            <a:r>
              <a:rPr lang="en-US" b="1" dirty="0"/>
              <a:t>Above:</a:t>
            </a:r>
          </a:p>
          <a:p>
            <a:endParaRPr lang="en-US" b="1" dirty="0"/>
          </a:p>
          <a:p>
            <a:r>
              <a:rPr lang="en-US" b="1" dirty="0"/>
              <a:t>A four-harness table loom.</a:t>
            </a:r>
          </a:p>
          <a:p>
            <a:endParaRPr lang="en-US" b="1" dirty="0"/>
          </a:p>
          <a:p>
            <a:r>
              <a:rPr lang="en-US" b="1" dirty="0"/>
              <a:t>Harnesses raised by levers on the top.</a:t>
            </a:r>
          </a:p>
        </p:txBody>
      </p:sp>
    </p:spTree>
    <p:extLst>
      <p:ext uri="{BB962C8B-B14F-4D97-AF65-F5344CB8AC3E}">
        <p14:creationId xmlns:p14="http://schemas.microsoft.com/office/powerpoint/2010/main" val="16660346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chine on the counter&#10;&#10;Description automatically generated with low confidence">
            <a:extLst>
              <a:ext uri="{FF2B5EF4-FFF2-40B4-BE49-F238E27FC236}">
                <a16:creationId xmlns:a16="http://schemas.microsoft.com/office/drawing/2014/main" id="{ABF61ED0-C0A3-D5BB-E967-99D4727F86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9951" y="692903"/>
            <a:ext cx="6417319" cy="5310332"/>
          </a:xfrm>
          <a:prstGeom prst="rect">
            <a:avLst/>
          </a:prstGeom>
        </p:spPr>
      </p:pic>
      <p:sp>
        <p:nvSpPr>
          <p:cNvPr id="2" name="TextBox 1">
            <a:extLst>
              <a:ext uri="{FF2B5EF4-FFF2-40B4-BE49-F238E27FC236}">
                <a16:creationId xmlns:a16="http://schemas.microsoft.com/office/drawing/2014/main" id="{4C047A50-C71A-67C5-28B0-B433024CE1CA}"/>
              </a:ext>
            </a:extLst>
          </p:cNvPr>
          <p:cNvSpPr txBox="1"/>
          <p:nvPr/>
        </p:nvSpPr>
        <p:spPr>
          <a:xfrm>
            <a:off x="874643" y="1028343"/>
            <a:ext cx="2854519" cy="4801314"/>
          </a:xfrm>
          <a:prstGeom prst="rect">
            <a:avLst/>
          </a:prstGeom>
          <a:noFill/>
        </p:spPr>
        <p:txBody>
          <a:bodyPr wrap="square" rtlCol="0">
            <a:spAutoFit/>
          </a:bodyPr>
          <a:lstStyle/>
          <a:p>
            <a:r>
              <a:rPr lang="en-US" b="1" dirty="0"/>
              <a:t>Drum carder.</a:t>
            </a:r>
            <a:r>
              <a:rPr lang="en-US" b="1" i="0" dirty="0">
                <a:solidFill>
                  <a:srgbClr val="4D5156"/>
                </a:solidFill>
                <a:effectLst/>
                <a:latin typeface="Roboto" panose="02000000000000000000" pitchFamily="2" charset="0"/>
              </a:rPr>
              <a:t> </a:t>
            </a:r>
          </a:p>
          <a:p>
            <a:endParaRPr lang="en-US" b="1" dirty="0">
              <a:solidFill>
                <a:srgbClr val="4D5156"/>
              </a:solidFill>
              <a:latin typeface="Roboto" panose="02000000000000000000" pitchFamily="2" charset="0"/>
            </a:endParaRPr>
          </a:p>
          <a:p>
            <a:r>
              <a:rPr lang="en-US" b="1" i="1" dirty="0">
                <a:solidFill>
                  <a:srgbClr val="4D5156"/>
                </a:solidFill>
                <a:effectLst/>
                <a:latin typeface="Roboto" panose="02000000000000000000" pitchFamily="2" charset="0"/>
              </a:rPr>
              <a:t>Carding is a mechanical process that disentangles, cleans and intermixes fibers to produce a continuous web or sliver suitable for subsequent processing. </a:t>
            </a:r>
            <a:endParaRPr lang="en-US" b="1" i="1" dirty="0"/>
          </a:p>
          <a:p>
            <a:endParaRPr lang="en-US" b="1" dirty="0"/>
          </a:p>
          <a:p>
            <a:r>
              <a:rPr lang="en-US" b="1" dirty="0"/>
              <a:t>An electric version of the drum carder.</a:t>
            </a:r>
          </a:p>
          <a:p>
            <a:endParaRPr lang="en-US" b="1" dirty="0"/>
          </a:p>
          <a:p>
            <a:r>
              <a:rPr lang="en-US" b="1" dirty="0"/>
              <a:t>Originally, would have been a much larger machine powered by water or horse</a:t>
            </a:r>
          </a:p>
        </p:txBody>
      </p:sp>
    </p:spTree>
    <p:extLst>
      <p:ext uri="{BB962C8B-B14F-4D97-AF65-F5344CB8AC3E}">
        <p14:creationId xmlns:p14="http://schemas.microsoft.com/office/powerpoint/2010/main" val="1048778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indoor&#10;&#10;Description automatically generated">
            <a:extLst>
              <a:ext uri="{FF2B5EF4-FFF2-40B4-BE49-F238E27FC236}">
                <a16:creationId xmlns:a16="http://schemas.microsoft.com/office/drawing/2014/main" id="{DE8BDE36-1917-C22B-6B24-41D3D322A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76288" cy="4559808"/>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9F71E74E-719B-C571-6C9B-6C211DCD5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7132" y="3465950"/>
            <a:ext cx="7265599" cy="3435312"/>
          </a:xfrm>
          <a:prstGeom prst="rect">
            <a:avLst/>
          </a:prstGeom>
        </p:spPr>
      </p:pic>
      <p:sp>
        <p:nvSpPr>
          <p:cNvPr id="2" name="TextBox 1">
            <a:extLst>
              <a:ext uri="{FF2B5EF4-FFF2-40B4-BE49-F238E27FC236}">
                <a16:creationId xmlns:a16="http://schemas.microsoft.com/office/drawing/2014/main" id="{B7ED6D0C-32BA-497E-2F66-C3A10781F05A}"/>
              </a:ext>
            </a:extLst>
          </p:cNvPr>
          <p:cNvSpPr txBox="1"/>
          <p:nvPr/>
        </p:nvSpPr>
        <p:spPr>
          <a:xfrm>
            <a:off x="1036430" y="5223620"/>
            <a:ext cx="4039263" cy="646331"/>
          </a:xfrm>
          <a:prstGeom prst="rect">
            <a:avLst/>
          </a:prstGeom>
          <a:noFill/>
        </p:spPr>
        <p:txBody>
          <a:bodyPr wrap="square" rtlCol="0">
            <a:spAutoFit/>
          </a:bodyPr>
          <a:lstStyle/>
          <a:p>
            <a:r>
              <a:rPr lang="en-US" b="1" dirty="0"/>
              <a:t>Two of the source books on handweaving that Janice uses.</a:t>
            </a:r>
          </a:p>
        </p:txBody>
      </p:sp>
      <p:pic>
        <p:nvPicPr>
          <p:cNvPr id="4" name="Picture 3" descr="A person reading a book&#10;&#10;Description automatically generated with medium confidence">
            <a:extLst>
              <a:ext uri="{FF2B5EF4-FFF2-40B4-BE49-F238E27FC236}">
                <a16:creationId xmlns:a16="http://schemas.microsoft.com/office/drawing/2014/main" id="{FAFD779A-BBF2-4DC6-0CF7-E7115C44ED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9469" y="347431"/>
            <a:ext cx="4450080" cy="2950939"/>
          </a:xfrm>
          <a:prstGeom prst="rect">
            <a:avLst/>
          </a:prstGeom>
        </p:spPr>
      </p:pic>
    </p:spTree>
    <p:extLst>
      <p:ext uri="{BB962C8B-B14F-4D97-AF65-F5344CB8AC3E}">
        <p14:creationId xmlns:p14="http://schemas.microsoft.com/office/powerpoint/2010/main" val="28541385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person, indoor, pan&#10;&#10;Description automatically generated">
            <a:extLst>
              <a:ext uri="{FF2B5EF4-FFF2-40B4-BE49-F238E27FC236}">
                <a16:creationId xmlns:a16="http://schemas.microsoft.com/office/drawing/2014/main" id="{5C314DDC-7878-D03C-7B7C-D77BE510FF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1314" y="2788910"/>
            <a:ext cx="3393315" cy="4012594"/>
          </a:xfrm>
          <a:prstGeom prst="rect">
            <a:avLst/>
          </a:prstGeom>
        </p:spPr>
      </p:pic>
      <p:pic>
        <p:nvPicPr>
          <p:cNvPr id="2" name="Picture 1" descr="A picture containing text, indoor&#10;&#10;Description automatically generated">
            <a:extLst>
              <a:ext uri="{FF2B5EF4-FFF2-40B4-BE49-F238E27FC236}">
                <a16:creationId xmlns:a16="http://schemas.microsoft.com/office/drawing/2014/main" id="{BF32CC62-6444-86A5-96A9-BDAC6C9B15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91" y="2077104"/>
            <a:ext cx="5274654" cy="4724400"/>
          </a:xfrm>
          <a:prstGeom prst="rect">
            <a:avLst/>
          </a:prstGeom>
        </p:spPr>
      </p:pic>
      <p:pic>
        <p:nvPicPr>
          <p:cNvPr id="3" name="Picture 2" descr="A picture containing indoor, wooden, cluttered, wood&#10;&#10;Description automatically generated">
            <a:extLst>
              <a:ext uri="{FF2B5EF4-FFF2-40B4-BE49-F238E27FC236}">
                <a16:creationId xmlns:a16="http://schemas.microsoft.com/office/drawing/2014/main" id="{50638B17-1072-C4FB-A983-1440145635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7779" y="-64009"/>
            <a:ext cx="6883930" cy="4566340"/>
          </a:xfrm>
          <a:prstGeom prst="rect">
            <a:avLst/>
          </a:prstGeom>
        </p:spPr>
      </p:pic>
      <p:sp>
        <p:nvSpPr>
          <p:cNvPr id="4" name="TextBox 3">
            <a:extLst>
              <a:ext uri="{FF2B5EF4-FFF2-40B4-BE49-F238E27FC236}">
                <a16:creationId xmlns:a16="http://schemas.microsoft.com/office/drawing/2014/main" id="{498C0992-89CC-FDFB-8E45-00ECF2FFA0A5}"/>
              </a:ext>
            </a:extLst>
          </p:cNvPr>
          <p:cNvSpPr txBox="1"/>
          <p:nvPr/>
        </p:nvSpPr>
        <p:spPr>
          <a:xfrm>
            <a:off x="383177" y="478971"/>
            <a:ext cx="4389120" cy="1200329"/>
          </a:xfrm>
          <a:prstGeom prst="rect">
            <a:avLst/>
          </a:prstGeom>
          <a:noFill/>
        </p:spPr>
        <p:txBody>
          <a:bodyPr wrap="square" rtlCol="0">
            <a:spAutoFit/>
          </a:bodyPr>
          <a:lstStyle/>
          <a:p>
            <a:r>
              <a:rPr lang="en-US" b="1" dirty="0"/>
              <a:t>Janice does her own dyeing.  And often uses natural ones.</a:t>
            </a:r>
          </a:p>
          <a:p>
            <a:endParaRPr lang="en-US" b="1" dirty="0"/>
          </a:p>
          <a:p>
            <a:r>
              <a:rPr lang="en-US" b="1" dirty="0"/>
              <a:t>Below: Some of the sources of natural dyes.</a:t>
            </a:r>
          </a:p>
        </p:txBody>
      </p:sp>
      <p:sp>
        <p:nvSpPr>
          <p:cNvPr id="6" name="TextBox 5">
            <a:extLst>
              <a:ext uri="{FF2B5EF4-FFF2-40B4-BE49-F238E27FC236}">
                <a16:creationId xmlns:a16="http://schemas.microsoft.com/office/drawing/2014/main" id="{627380D6-F6E8-8AD5-0EDC-4290D3945681}"/>
              </a:ext>
            </a:extLst>
          </p:cNvPr>
          <p:cNvSpPr txBox="1"/>
          <p:nvPr/>
        </p:nvSpPr>
        <p:spPr>
          <a:xfrm>
            <a:off x="9544594" y="4617161"/>
            <a:ext cx="2508069" cy="2062103"/>
          </a:xfrm>
          <a:prstGeom prst="rect">
            <a:avLst/>
          </a:prstGeom>
          <a:noFill/>
        </p:spPr>
        <p:txBody>
          <a:bodyPr wrap="square" rtlCol="0">
            <a:spAutoFit/>
          </a:bodyPr>
          <a:lstStyle/>
          <a:p>
            <a:r>
              <a:rPr lang="en-US" sz="1600" b="1" dirty="0"/>
              <a:t>Above and immediate left:</a:t>
            </a:r>
          </a:p>
          <a:p>
            <a:endParaRPr lang="en-US" sz="1600" b="1" dirty="0"/>
          </a:p>
          <a:p>
            <a:r>
              <a:rPr lang="en-US" sz="1600" b="1" dirty="0"/>
              <a:t>Some of the blue shades Janice has produced.</a:t>
            </a:r>
          </a:p>
          <a:p>
            <a:endParaRPr lang="en-US" sz="1600" b="1" dirty="0"/>
          </a:p>
          <a:p>
            <a:r>
              <a:rPr lang="en-US" sz="1600" b="1" dirty="0">
                <a:effectLst/>
                <a:latin typeface="Calibri" panose="020F0502020204030204" pitchFamily="34" charset="0"/>
                <a:ea typeface="Times New Roman" panose="02020603050405020304" pitchFamily="18" charset="0"/>
              </a:rPr>
              <a:t>The source of the blue dye is urine-dyed natural indigo.</a:t>
            </a:r>
            <a:endParaRPr lang="en-US" sz="1600" b="1" dirty="0"/>
          </a:p>
        </p:txBody>
      </p:sp>
    </p:spTree>
    <p:extLst>
      <p:ext uri="{BB962C8B-B14F-4D97-AF65-F5344CB8AC3E}">
        <p14:creationId xmlns:p14="http://schemas.microsoft.com/office/powerpoint/2010/main" val="2610093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older person holding a large fish&#10;&#10;Description automatically generated with low confidence">
            <a:extLst>
              <a:ext uri="{FF2B5EF4-FFF2-40B4-BE49-F238E27FC236}">
                <a16:creationId xmlns:a16="http://schemas.microsoft.com/office/drawing/2014/main" id="{66DFDE24-9154-7822-9061-BCD17292BB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6231" y="-1"/>
            <a:ext cx="7695769" cy="5103223"/>
          </a:xfrm>
          <a:prstGeom prst="rect">
            <a:avLst/>
          </a:prstGeom>
        </p:spPr>
      </p:pic>
      <p:sp>
        <p:nvSpPr>
          <p:cNvPr id="2" name="TextBox 1">
            <a:extLst>
              <a:ext uri="{FF2B5EF4-FFF2-40B4-BE49-F238E27FC236}">
                <a16:creationId xmlns:a16="http://schemas.microsoft.com/office/drawing/2014/main" id="{BFBCE0DE-DBC0-A8F3-A9C0-271511BD30D2}"/>
              </a:ext>
            </a:extLst>
          </p:cNvPr>
          <p:cNvSpPr txBox="1"/>
          <p:nvPr/>
        </p:nvSpPr>
        <p:spPr>
          <a:xfrm>
            <a:off x="252339" y="263529"/>
            <a:ext cx="3991554" cy="2862322"/>
          </a:xfrm>
          <a:prstGeom prst="rect">
            <a:avLst/>
          </a:prstGeom>
          <a:noFill/>
        </p:spPr>
        <p:txBody>
          <a:bodyPr wrap="square" rtlCol="0">
            <a:spAutoFit/>
          </a:bodyPr>
          <a:lstStyle/>
          <a:p>
            <a:r>
              <a:rPr lang="en-US" b="1" dirty="0"/>
              <a:t>Below:</a:t>
            </a:r>
          </a:p>
          <a:p>
            <a:endParaRPr lang="en-US" b="1" dirty="0"/>
          </a:p>
          <a:p>
            <a:r>
              <a:rPr lang="en-US" b="1" dirty="0"/>
              <a:t>Janice handles un-dyed, spun wool from the Leicester sheep she once raised and whose wool she prefers.</a:t>
            </a:r>
          </a:p>
          <a:p>
            <a:endParaRPr lang="en-US" b="1" dirty="0"/>
          </a:p>
          <a:p>
            <a:r>
              <a:rPr lang="en-US" b="1" dirty="0"/>
              <a:t>Right:</a:t>
            </a:r>
          </a:p>
          <a:p>
            <a:endParaRPr lang="en-US" b="1" dirty="0"/>
          </a:p>
          <a:p>
            <a:r>
              <a:rPr lang="en-US" b="1" dirty="0"/>
              <a:t>Janice hold a skein of wool she has dyed with </a:t>
            </a:r>
            <a:r>
              <a:rPr lang="en-US" sz="1800" b="1" dirty="0">
                <a:effectLst/>
                <a:latin typeface="Calibri" panose="020F0502020204030204" pitchFamily="34" charset="0"/>
                <a:ea typeface="Times New Roman" panose="02020603050405020304" pitchFamily="18" charset="0"/>
              </a:rPr>
              <a:t>black walnut hulls</a:t>
            </a:r>
            <a:r>
              <a:rPr lang="en-US" b="1" dirty="0"/>
              <a:t>.</a:t>
            </a:r>
          </a:p>
        </p:txBody>
      </p:sp>
      <p:pic>
        <p:nvPicPr>
          <p:cNvPr id="4" name="Picture 3" descr="A picture containing person&#10;&#10;Description automatically generated">
            <a:extLst>
              <a:ext uri="{FF2B5EF4-FFF2-40B4-BE49-F238E27FC236}">
                <a16:creationId xmlns:a16="http://schemas.microsoft.com/office/drawing/2014/main" id="{CA5A6DF8-7C10-5EF5-2BCB-CD04C84FCD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25802"/>
            <a:ext cx="5359055" cy="3554839"/>
          </a:xfrm>
          <a:prstGeom prst="rect">
            <a:avLst/>
          </a:prstGeom>
        </p:spPr>
      </p:pic>
    </p:spTree>
    <p:extLst>
      <p:ext uri="{BB962C8B-B14F-4D97-AF65-F5344CB8AC3E}">
        <p14:creationId xmlns:p14="http://schemas.microsoft.com/office/powerpoint/2010/main" val="19403123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5B3CC0-E091-2782-0709-D096A8A7FE8C}"/>
              </a:ext>
            </a:extLst>
          </p:cNvPr>
          <p:cNvSpPr txBox="1"/>
          <p:nvPr/>
        </p:nvSpPr>
        <p:spPr>
          <a:xfrm>
            <a:off x="5024846" y="966652"/>
            <a:ext cx="6061166" cy="5078313"/>
          </a:xfrm>
          <a:prstGeom prst="rect">
            <a:avLst/>
          </a:prstGeom>
          <a:noFill/>
        </p:spPr>
        <p:txBody>
          <a:bodyPr wrap="square" rtlCol="0">
            <a:spAutoFit/>
          </a:bodyPr>
          <a:lstStyle/>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We said earlier that one of Hunter’s daily re-enacting practices is chanting.</a:t>
            </a:r>
          </a:p>
          <a:p>
            <a:pPr marL="0" marR="0">
              <a:spcBef>
                <a:spcPts val="0"/>
              </a:spcBef>
              <a:spcAft>
                <a:spcPts val="0"/>
              </a:spcAft>
            </a:pPr>
            <a:endParaRPr lang="en-US" b="1" dirty="0">
              <a:latin typeface="Calibri" panose="020F0502020204030204" pitchFamily="34" charset="0"/>
              <a:ea typeface="Times New Roman" panose="02020603050405020304" pitchFamily="18" charset="0"/>
            </a:endParaRPr>
          </a:p>
          <a:p>
            <a:pPr marL="0" marR="0">
              <a:spcBef>
                <a:spcPts val="0"/>
              </a:spcBef>
              <a:spcAft>
                <a:spcPts val="0"/>
              </a:spcAft>
            </a:pPr>
            <a:r>
              <a:rPr lang="en-US" b="1" dirty="0">
                <a:latin typeface="Calibri" panose="020F0502020204030204" pitchFamily="34" charset="0"/>
                <a:ea typeface="Times New Roman" panose="02020603050405020304" pitchFamily="18" charset="0"/>
              </a:rPr>
              <a:t>To properly understand the context of this we need to indicate that Hunter is a skilled, accomplished musician.</a:t>
            </a:r>
          </a:p>
          <a:p>
            <a:pPr marL="0" marR="0">
              <a:spcBef>
                <a:spcPts val="0"/>
              </a:spcBef>
              <a:spcAft>
                <a:spcPts val="0"/>
              </a:spcAft>
            </a:pPr>
            <a:endParaRPr lang="en-US" sz="1800" b="1" dirty="0">
              <a:effectLst/>
              <a:latin typeface="Calibri" panose="020F0502020204030204" pitchFamily="34" charset="0"/>
              <a:ea typeface="Times New Roman" panose="02020603050405020304" pitchFamily="18" charset="0"/>
            </a:endParaRPr>
          </a:p>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Following a career as a Tuba player in the Army Band, a choral director for various churches and denominations, a university voice and music education professor, and sheep shearer for Janice, </a:t>
            </a:r>
          </a:p>
          <a:p>
            <a:pPr marL="0" marR="0">
              <a:spcBef>
                <a:spcPts val="0"/>
              </a:spcBef>
              <a:spcAft>
                <a:spcPts val="0"/>
              </a:spcAft>
            </a:pPr>
            <a:endParaRPr lang="en-US" b="1" dirty="0">
              <a:latin typeface="Calibri" panose="020F0502020204030204" pitchFamily="34" charset="0"/>
              <a:ea typeface="Times New Roman" panose="02020603050405020304" pitchFamily="18" charset="0"/>
            </a:endParaRPr>
          </a:p>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Hunter’s special interest is in the performance of 9th c. Gregorian chant, 12th c. Latin chant, and 14th c. French song.  </a:t>
            </a:r>
            <a:endParaRPr lang="en-US" sz="1800" b="1"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 </a:t>
            </a:r>
            <a:endParaRPr lang="en-US" sz="1800" b="1"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His favorite description of himself comes from a musicologist who wrote about singers:  “A singer is likened unto a drunkard, wandering along on a path he does not know.”  </a:t>
            </a:r>
            <a:endParaRPr lang="en-US" sz="1800" b="1" dirty="0">
              <a:effectLst/>
              <a:latin typeface="Calibri" panose="020F0502020204030204" pitchFamily="34" charset="0"/>
              <a:ea typeface="Calibri" panose="020F0502020204030204" pitchFamily="34" charset="0"/>
            </a:endParaRPr>
          </a:p>
        </p:txBody>
      </p:sp>
      <p:pic>
        <p:nvPicPr>
          <p:cNvPr id="5" name="Picture 4" descr="A person reading a book&#10;&#10;Description automatically generated with low confidence">
            <a:extLst>
              <a:ext uri="{FF2B5EF4-FFF2-40B4-BE49-F238E27FC236}">
                <a16:creationId xmlns:a16="http://schemas.microsoft.com/office/drawing/2014/main" id="{C45BA19B-5774-8491-6388-4066B923E9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607" y="1500923"/>
            <a:ext cx="4289504" cy="4133523"/>
          </a:xfrm>
          <a:prstGeom prst="rect">
            <a:avLst/>
          </a:prstGeom>
        </p:spPr>
      </p:pic>
    </p:spTree>
    <p:extLst>
      <p:ext uri="{BB962C8B-B14F-4D97-AF65-F5344CB8AC3E}">
        <p14:creationId xmlns:p14="http://schemas.microsoft.com/office/powerpoint/2010/main" val="14082320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humbnail">
            <a:extLst>
              <a:ext uri="{FF2B5EF4-FFF2-40B4-BE49-F238E27FC236}">
                <a16:creationId xmlns:a16="http://schemas.microsoft.com/office/drawing/2014/main" id="{454045DD-7C37-1C00-C984-B1C7E35761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835" y="1358265"/>
            <a:ext cx="3219450" cy="40195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C9CAC30-815B-7016-6DB3-7486FA9CD9DE}"/>
              </a:ext>
            </a:extLst>
          </p:cNvPr>
          <p:cNvSpPr txBox="1"/>
          <p:nvPr/>
        </p:nvSpPr>
        <p:spPr>
          <a:xfrm>
            <a:off x="4987020" y="885855"/>
            <a:ext cx="6801394" cy="5539978"/>
          </a:xfrm>
          <a:prstGeom prst="rect">
            <a:avLst/>
          </a:prstGeom>
          <a:noFill/>
        </p:spPr>
        <p:txBody>
          <a:bodyPr wrap="square" rtlCol="0">
            <a:spAutoFit/>
          </a:bodyPr>
          <a:lstStyle/>
          <a:p>
            <a:pPr marL="0" marR="0">
              <a:spcBef>
                <a:spcPts val="0"/>
              </a:spcBef>
              <a:spcAft>
                <a:spcPts val="0"/>
              </a:spcAft>
            </a:pPr>
            <a:r>
              <a:rPr lang="en-US" sz="2400" b="1" dirty="0">
                <a:effectLst/>
                <a:latin typeface="Calibri" panose="020F0502020204030204" pitchFamily="34" charset="0"/>
                <a:ea typeface="Times New Roman" panose="02020603050405020304" pitchFamily="18" charset="0"/>
              </a:rPr>
              <a:t>Hunter has recorded over 100 pieces of Gregorian chant for Richard Crocker’s Gregorian Archive, in which Crocker attempted to include all the melodies in the ninth-century Carolingian repertory commonly known as Gregorian chant.</a:t>
            </a:r>
          </a:p>
          <a:p>
            <a:pPr marL="0" marR="0">
              <a:spcBef>
                <a:spcPts val="0"/>
              </a:spcBef>
              <a:spcAft>
                <a:spcPts val="0"/>
              </a:spcAft>
            </a:pPr>
            <a:r>
              <a:rPr lang="en-US" sz="2400" b="1" dirty="0">
                <a:solidFill>
                  <a:srgbClr val="4D5156"/>
                </a:solidFill>
                <a:effectLst/>
                <a:latin typeface="Calibri" panose="020F0502020204030204" pitchFamily="34" charset="0"/>
                <a:ea typeface="Times New Roman" panose="02020603050405020304" pitchFamily="18" charset="0"/>
              </a:rPr>
              <a:t> </a:t>
            </a:r>
            <a:endParaRPr lang="en-US" sz="2400" b="1" dirty="0">
              <a:effectLst/>
              <a:latin typeface="Calibri" panose="020F0502020204030204" pitchFamily="34" charset="0"/>
              <a:ea typeface="Calibri" panose="020F0502020204030204" pitchFamily="34" charset="0"/>
            </a:endParaRPr>
          </a:p>
          <a:p>
            <a:pPr marL="0" marR="0">
              <a:spcBef>
                <a:spcPts val="0"/>
              </a:spcBef>
              <a:spcAft>
                <a:spcPts val="0"/>
              </a:spcAft>
            </a:pPr>
            <a:r>
              <a:rPr lang="en-US" sz="2400" b="1" dirty="0">
                <a:effectLst/>
                <a:latin typeface="Calibri" panose="020F0502020204030204" pitchFamily="34" charset="0"/>
                <a:ea typeface="Times New Roman" panose="02020603050405020304" pitchFamily="18" charset="0"/>
              </a:rPr>
              <a:t>On the night of our visit with them, Hunter brought out a few of his musical treasures to show to Colin and me.  </a:t>
            </a:r>
          </a:p>
          <a:p>
            <a:pPr marL="0" marR="0">
              <a:spcBef>
                <a:spcPts val="0"/>
              </a:spcBef>
              <a:spcAft>
                <a:spcPts val="0"/>
              </a:spcAft>
            </a:pPr>
            <a:endParaRPr lang="en-US" sz="2400" b="1" dirty="0">
              <a:latin typeface="Calibri" panose="020F0502020204030204" pitchFamily="34" charset="0"/>
              <a:ea typeface="Times New Roman" panose="02020603050405020304" pitchFamily="18" charset="0"/>
            </a:endParaRPr>
          </a:p>
          <a:p>
            <a:pPr marL="0" marR="0">
              <a:spcBef>
                <a:spcPts val="0"/>
              </a:spcBef>
              <a:spcAft>
                <a:spcPts val="0"/>
              </a:spcAft>
            </a:pPr>
            <a:r>
              <a:rPr lang="en-US" sz="2400" b="1" dirty="0">
                <a:effectLst/>
                <a:latin typeface="Calibri" panose="020F0502020204030204" pitchFamily="34" charset="0"/>
                <a:ea typeface="Times New Roman" panose="02020603050405020304" pitchFamily="18" charset="0"/>
              </a:rPr>
              <a:t>There were various medieval manuscripts, performance editions, and hand-copied neumes (medieval notation) from which he sang a few examples of a few of them.</a:t>
            </a:r>
            <a:r>
              <a:rPr lang="en-US" sz="1800" dirty="0">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endParaRPr lang="en-US" sz="1800" b="1"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79796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person, indoor, orange&#10;&#10;Description automatically generated">
            <a:extLst>
              <a:ext uri="{FF2B5EF4-FFF2-40B4-BE49-F238E27FC236}">
                <a16:creationId xmlns:a16="http://schemas.microsoft.com/office/drawing/2014/main" id="{42F4E540-DB6E-485F-BA78-93C000534A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12517"/>
            <a:ext cx="6235715" cy="4245483"/>
          </a:xfrm>
          <a:prstGeom prst="rect">
            <a:avLst/>
          </a:prstGeom>
        </p:spPr>
      </p:pic>
      <p:pic>
        <p:nvPicPr>
          <p:cNvPr id="7" name="Picture 6" descr="Text, letter&#10;&#10;Description automatically generated">
            <a:extLst>
              <a:ext uri="{FF2B5EF4-FFF2-40B4-BE49-F238E27FC236}">
                <a16:creationId xmlns:a16="http://schemas.microsoft.com/office/drawing/2014/main" id="{5B441D49-1570-4305-99D4-F33473A27D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6300" y="0"/>
            <a:ext cx="3657600" cy="2974848"/>
          </a:xfrm>
          <a:prstGeom prst="rect">
            <a:avLst/>
          </a:prstGeom>
        </p:spPr>
      </p:pic>
      <p:pic>
        <p:nvPicPr>
          <p:cNvPr id="9" name="Picture 8" descr="Text, letter&#10;&#10;Description automatically generated">
            <a:extLst>
              <a:ext uri="{FF2B5EF4-FFF2-40B4-BE49-F238E27FC236}">
                <a16:creationId xmlns:a16="http://schemas.microsoft.com/office/drawing/2014/main" id="{FD98FB1B-3659-4A4A-88AE-5C9497ABFB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4590" y="3482643"/>
            <a:ext cx="3657600" cy="3270504"/>
          </a:xfrm>
          <a:prstGeom prst="rect">
            <a:avLst/>
          </a:prstGeom>
        </p:spPr>
      </p:pic>
      <p:pic>
        <p:nvPicPr>
          <p:cNvPr id="11" name="Picture 10" descr="A hand holding a book&#10;&#10;Description automatically generated with low confidence">
            <a:extLst>
              <a:ext uri="{FF2B5EF4-FFF2-40B4-BE49-F238E27FC236}">
                <a16:creationId xmlns:a16="http://schemas.microsoft.com/office/drawing/2014/main" id="{C4ECBB14-B5B8-4CDD-8AB5-218EE5814D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3900" y="266763"/>
            <a:ext cx="3825890" cy="6306342"/>
          </a:xfrm>
          <a:prstGeom prst="rect">
            <a:avLst/>
          </a:prstGeom>
        </p:spPr>
      </p:pic>
      <p:sp>
        <p:nvSpPr>
          <p:cNvPr id="12" name="TextBox 11">
            <a:extLst>
              <a:ext uri="{FF2B5EF4-FFF2-40B4-BE49-F238E27FC236}">
                <a16:creationId xmlns:a16="http://schemas.microsoft.com/office/drawing/2014/main" id="{C1B19ED8-A535-49F6-AC07-C76F4027FEAA}"/>
              </a:ext>
            </a:extLst>
          </p:cNvPr>
          <p:cNvSpPr txBox="1"/>
          <p:nvPr/>
        </p:nvSpPr>
        <p:spPr>
          <a:xfrm>
            <a:off x="352425" y="266763"/>
            <a:ext cx="4057650" cy="1938992"/>
          </a:xfrm>
          <a:prstGeom prst="rect">
            <a:avLst/>
          </a:prstGeom>
          <a:noFill/>
        </p:spPr>
        <p:txBody>
          <a:bodyPr wrap="square" rtlCol="0">
            <a:spAutoFit/>
          </a:bodyPr>
          <a:lstStyle/>
          <a:p>
            <a:r>
              <a:rPr lang="en-US" sz="2400" b="1" dirty="0"/>
              <a:t>We asked Hunter about his chanting and he got out some of his written materials and explained them and then demonstrated by chanting.</a:t>
            </a:r>
          </a:p>
        </p:txBody>
      </p:sp>
    </p:spTree>
    <p:extLst>
      <p:ext uri="{BB962C8B-B14F-4D97-AF65-F5344CB8AC3E}">
        <p14:creationId xmlns:p14="http://schemas.microsoft.com/office/powerpoint/2010/main" val="12499948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90ADC2-DD99-7DA3-85F5-2ECC75D0002B}"/>
              </a:ext>
            </a:extLst>
          </p:cNvPr>
          <p:cNvSpPr txBox="1"/>
          <p:nvPr/>
        </p:nvSpPr>
        <p:spPr>
          <a:xfrm>
            <a:off x="2600169" y="755374"/>
            <a:ext cx="6991661" cy="369332"/>
          </a:xfrm>
          <a:prstGeom prst="rect">
            <a:avLst/>
          </a:prstGeom>
          <a:noFill/>
        </p:spPr>
        <p:txBody>
          <a:bodyPr wrap="square" rtlCol="0">
            <a:spAutoFit/>
          </a:bodyPr>
          <a:lstStyle/>
          <a:p>
            <a:r>
              <a:rPr lang="en-US" b="1" dirty="0"/>
              <a:t>Colin can read music and so could follow more closely than I.</a:t>
            </a:r>
          </a:p>
        </p:txBody>
      </p:sp>
      <p:pic>
        <p:nvPicPr>
          <p:cNvPr id="5" name="Picture 4" descr="A picture containing text, desk&#10;&#10;Description automatically generated">
            <a:extLst>
              <a:ext uri="{FF2B5EF4-FFF2-40B4-BE49-F238E27FC236}">
                <a16:creationId xmlns:a16="http://schemas.microsoft.com/office/drawing/2014/main" id="{F8ACB45A-943F-F8DD-EC48-7E80A6ED5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2897" y="1585975"/>
            <a:ext cx="7940703" cy="5267333"/>
          </a:xfrm>
          <a:prstGeom prst="rect">
            <a:avLst/>
          </a:prstGeom>
        </p:spPr>
      </p:pic>
    </p:spTree>
    <p:extLst>
      <p:ext uri="{BB962C8B-B14F-4D97-AF65-F5344CB8AC3E}">
        <p14:creationId xmlns:p14="http://schemas.microsoft.com/office/powerpoint/2010/main" val="697350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and holding a book&#10;&#10;Description automatically generated with low confidence">
            <a:extLst>
              <a:ext uri="{FF2B5EF4-FFF2-40B4-BE49-F238E27FC236}">
                <a16:creationId xmlns:a16="http://schemas.microsoft.com/office/drawing/2014/main" id="{E428115D-7688-F148-7EA8-44196453AC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1768" y="-1"/>
            <a:ext cx="4121425" cy="6793482"/>
          </a:xfrm>
          <a:prstGeom prst="rect">
            <a:avLst/>
          </a:prstGeom>
        </p:spPr>
      </p:pic>
      <p:pic>
        <p:nvPicPr>
          <p:cNvPr id="5" name="Picture 4" descr="Text, letter&#10;&#10;Description automatically generated">
            <a:extLst>
              <a:ext uri="{FF2B5EF4-FFF2-40B4-BE49-F238E27FC236}">
                <a16:creationId xmlns:a16="http://schemas.microsoft.com/office/drawing/2014/main" id="{BCA980CF-DEEB-6862-9B53-42C0077B91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9682" y="-1"/>
            <a:ext cx="5282318" cy="4296285"/>
          </a:xfrm>
          <a:prstGeom prst="rect">
            <a:avLst/>
          </a:prstGeom>
        </p:spPr>
      </p:pic>
      <p:pic>
        <p:nvPicPr>
          <p:cNvPr id="7" name="Picture 6" descr="Text, letter&#10;&#10;Description automatically generated">
            <a:extLst>
              <a:ext uri="{FF2B5EF4-FFF2-40B4-BE49-F238E27FC236}">
                <a16:creationId xmlns:a16="http://schemas.microsoft.com/office/drawing/2014/main" id="{63E7C538-69B2-09F0-5412-F709B06D8C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3193" y="3081251"/>
            <a:ext cx="4187687" cy="3744490"/>
          </a:xfrm>
          <a:prstGeom prst="rect">
            <a:avLst/>
          </a:prstGeom>
        </p:spPr>
      </p:pic>
      <p:sp>
        <p:nvSpPr>
          <p:cNvPr id="8" name="TextBox 7">
            <a:extLst>
              <a:ext uri="{FF2B5EF4-FFF2-40B4-BE49-F238E27FC236}">
                <a16:creationId xmlns:a16="http://schemas.microsoft.com/office/drawing/2014/main" id="{162C0B74-6667-841D-EB02-C50E342E66AA}"/>
              </a:ext>
            </a:extLst>
          </p:cNvPr>
          <p:cNvSpPr txBox="1"/>
          <p:nvPr/>
        </p:nvSpPr>
        <p:spPr>
          <a:xfrm>
            <a:off x="262393" y="1603923"/>
            <a:ext cx="2032886" cy="1477328"/>
          </a:xfrm>
          <a:prstGeom prst="rect">
            <a:avLst/>
          </a:prstGeom>
          <a:noFill/>
        </p:spPr>
        <p:txBody>
          <a:bodyPr wrap="square" rtlCol="0">
            <a:spAutoFit/>
          </a:bodyPr>
          <a:lstStyle/>
          <a:p>
            <a:r>
              <a:rPr lang="en-US" b="1" dirty="0"/>
              <a:t>Sheets of music for chants.</a:t>
            </a:r>
          </a:p>
          <a:p>
            <a:endParaRPr lang="en-US" b="1" dirty="0"/>
          </a:p>
          <a:p>
            <a:r>
              <a:rPr lang="en-US" b="1" dirty="0"/>
              <a:t>Some annotated for performance.</a:t>
            </a:r>
          </a:p>
        </p:txBody>
      </p:sp>
    </p:spTree>
    <p:extLst>
      <p:ext uri="{BB962C8B-B14F-4D97-AF65-F5344CB8AC3E}">
        <p14:creationId xmlns:p14="http://schemas.microsoft.com/office/powerpoint/2010/main" val="16660429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 letter&#10;&#10;Description automatically generated">
            <a:extLst>
              <a:ext uri="{FF2B5EF4-FFF2-40B4-BE49-F238E27FC236}">
                <a16:creationId xmlns:a16="http://schemas.microsoft.com/office/drawing/2014/main" id="{01AD1B6B-7AC5-ADAB-2954-569652BEEA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0219" y="954157"/>
            <a:ext cx="7307021" cy="4694761"/>
          </a:xfrm>
          <a:prstGeom prst="rect">
            <a:avLst/>
          </a:prstGeom>
        </p:spPr>
      </p:pic>
    </p:spTree>
    <p:extLst>
      <p:ext uri="{BB962C8B-B14F-4D97-AF65-F5344CB8AC3E}">
        <p14:creationId xmlns:p14="http://schemas.microsoft.com/office/powerpoint/2010/main" val="29393744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erson&#10;&#10;Description automatically generated">
            <a:extLst>
              <a:ext uri="{FF2B5EF4-FFF2-40B4-BE49-F238E27FC236}">
                <a16:creationId xmlns:a16="http://schemas.microsoft.com/office/drawing/2014/main" id="{9826DDE7-8A61-24ED-0650-CFBB1FC59B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2288" y="0"/>
            <a:ext cx="4789337" cy="6776912"/>
          </a:xfrm>
          <a:prstGeom prst="rect">
            <a:avLst/>
          </a:prstGeom>
        </p:spPr>
      </p:pic>
      <p:sp>
        <p:nvSpPr>
          <p:cNvPr id="2" name="TextBox 1">
            <a:extLst>
              <a:ext uri="{FF2B5EF4-FFF2-40B4-BE49-F238E27FC236}">
                <a16:creationId xmlns:a16="http://schemas.microsoft.com/office/drawing/2014/main" id="{8CEA48D4-1B07-BD5E-0793-AB94251FD821}"/>
              </a:ext>
            </a:extLst>
          </p:cNvPr>
          <p:cNvSpPr txBox="1"/>
          <p:nvPr/>
        </p:nvSpPr>
        <p:spPr>
          <a:xfrm>
            <a:off x="855133" y="1820333"/>
            <a:ext cx="4182534" cy="2862322"/>
          </a:xfrm>
          <a:prstGeom prst="rect">
            <a:avLst/>
          </a:prstGeom>
          <a:noFill/>
        </p:spPr>
        <p:txBody>
          <a:bodyPr wrap="square" rtlCol="0">
            <a:spAutoFit/>
          </a:bodyPr>
          <a:lstStyle/>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  This slide, another  Hunter “claim to fame,” is for his having recorded the examples for this book by musicologist at Cornell University, Judith </a:t>
            </a:r>
            <a:r>
              <a:rPr lang="en-US" sz="1800" b="1" dirty="0" err="1">
                <a:effectLst/>
                <a:latin typeface="Calibri" panose="020F0502020204030204" pitchFamily="34" charset="0"/>
                <a:ea typeface="Times New Roman" panose="02020603050405020304" pitchFamily="18" charset="0"/>
              </a:rPr>
              <a:t>Peraino</a:t>
            </a:r>
            <a:r>
              <a:rPr lang="en-US" sz="1800" b="1" dirty="0">
                <a:effectLst/>
                <a:latin typeface="Calibri" panose="020F0502020204030204" pitchFamily="34" charset="0"/>
                <a:ea typeface="Times New Roman" panose="02020603050405020304" pitchFamily="18" charset="0"/>
              </a:rPr>
              <a:t> (early French song).  </a:t>
            </a:r>
          </a:p>
          <a:p>
            <a:pPr marL="0" marR="0">
              <a:spcBef>
                <a:spcPts val="0"/>
              </a:spcBef>
              <a:spcAft>
                <a:spcPts val="0"/>
              </a:spcAft>
            </a:pPr>
            <a:endParaRPr lang="en-US" b="1" dirty="0">
              <a:latin typeface="Calibri" panose="020F0502020204030204" pitchFamily="34" charset="0"/>
              <a:ea typeface="Times New Roman" panose="02020603050405020304" pitchFamily="18" charset="0"/>
            </a:endParaRPr>
          </a:p>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This past October, Hunter led the St. Basil’s Schola, based in Houston, Texas, on a performing tour of churches in Rome and Paris.  </a:t>
            </a:r>
            <a:endParaRPr lang="en-US" sz="1800" b="1"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2706250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2442D7-78B2-38B5-2AB0-093930EA6487}"/>
              </a:ext>
            </a:extLst>
          </p:cNvPr>
          <p:cNvSpPr txBox="1"/>
          <p:nvPr/>
        </p:nvSpPr>
        <p:spPr>
          <a:xfrm>
            <a:off x="7882466" y="1255448"/>
            <a:ext cx="3877733" cy="3693319"/>
          </a:xfrm>
          <a:prstGeom prst="rect">
            <a:avLst/>
          </a:prstGeom>
          <a:noFill/>
        </p:spPr>
        <p:txBody>
          <a:bodyPr wrap="square" rtlCol="0">
            <a:spAutoFit/>
          </a:bodyPr>
          <a:lstStyle/>
          <a:p>
            <a:r>
              <a:rPr lang="en-US" b="1" dirty="0"/>
              <a:t>In the morning, after breakfast, we ask Janice if she’d show us some things she’d woven and made.</a:t>
            </a:r>
          </a:p>
          <a:p>
            <a:endParaRPr lang="en-US" b="1" dirty="0"/>
          </a:p>
          <a:p>
            <a:r>
              <a:rPr lang="en-US" b="1" dirty="0"/>
              <a:t>She said they’d recently been to a re-enactor event, and she had sold some things, but she still had a few.</a:t>
            </a:r>
          </a:p>
          <a:p>
            <a:endParaRPr lang="en-US" b="1" dirty="0"/>
          </a:p>
          <a:p>
            <a:r>
              <a:rPr lang="en-US" b="1" dirty="0"/>
              <a:t>She took us into a room with things laid out on a bed (far left image). </a:t>
            </a:r>
          </a:p>
          <a:p>
            <a:endParaRPr lang="en-US" b="1" dirty="0"/>
          </a:p>
          <a:p>
            <a:r>
              <a:rPr lang="en-US" b="1" dirty="0"/>
              <a:t>Going in, I noticed a weaving on the wall (near left).</a:t>
            </a:r>
          </a:p>
        </p:txBody>
      </p:sp>
      <p:pic>
        <p:nvPicPr>
          <p:cNvPr id="4" name="Picture 3">
            <a:extLst>
              <a:ext uri="{FF2B5EF4-FFF2-40B4-BE49-F238E27FC236}">
                <a16:creationId xmlns:a16="http://schemas.microsoft.com/office/drawing/2014/main" id="{33ED2D70-4861-A60B-2FDE-14614DAEE0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3788" y="525271"/>
            <a:ext cx="3592489" cy="5994061"/>
          </a:xfrm>
          <a:prstGeom prst="rect">
            <a:avLst/>
          </a:prstGeom>
        </p:spPr>
      </p:pic>
      <p:pic>
        <p:nvPicPr>
          <p:cNvPr id="6" name="Picture 5">
            <a:extLst>
              <a:ext uri="{FF2B5EF4-FFF2-40B4-BE49-F238E27FC236}">
                <a16:creationId xmlns:a16="http://schemas.microsoft.com/office/drawing/2014/main" id="{3D215E99-7A97-1C77-F012-0150B99620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497719"/>
            <a:ext cx="3852333" cy="3451048"/>
          </a:xfrm>
          <a:prstGeom prst="rect">
            <a:avLst/>
          </a:prstGeom>
        </p:spPr>
      </p:pic>
    </p:spTree>
    <p:extLst>
      <p:ext uri="{BB962C8B-B14F-4D97-AF65-F5344CB8AC3E}">
        <p14:creationId xmlns:p14="http://schemas.microsoft.com/office/powerpoint/2010/main" val="29443575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845D29-7C04-5061-419E-6969B64D99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245" y="220471"/>
            <a:ext cx="3729499" cy="6222662"/>
          </a:xfrm>
          <a:prstGeom prst="rect">
            <a:avLst/>
          </a:prstGeom>
        </p:spPr>
      </p:pic>
      <p:pic>
        <p:nvPicPr>
          <p:cNvPr id="4" name="Picture 3">
            <a:extLst>
              <a:ext uri="{FF2B5EF4-FFF2-40B4-BE49-F238E27FC236}">
                <a16:creationId xmlns:a16="http://schemas.microsoft.com/office/drawing/2014/main" id="{B6CFD424-3709-C79A-6FB1-DDCA777249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8658" y="0"/>
            <a:ext cx="3657600" cy="4764024"/>
          </a:xfrm>
          <a:prstGeom prst="rect">
            <a:avLst/>
          </a:prstGeom>
        </p:spPr>
      </p:pic>
      <p:pic>
        <p:nvPicPr>
          <p:cNvPr id="6" name="Picture 5">
            <a:extLst>
              <a:ext uri="{FF2B5EF4-FFF2-40B4-BE49-F238E27FC236}">
                <a16:creationId xmlns:a16="http://schemas.microsoft.com/office/drawing/2014/main" id="{535BE117-B017-08B0-DA5D-63E408ED71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4933" y="3601535"/>
            <a:ext cx="988073" cy="3256465"/>
          </a:xfrm>
          <a:prstGeom prst="rect">
            <a:avLst/>
          </a:prstGeom>
        </p:spPr>
      </p:pic>
      <p:sp>
        <p:nvSpPr>
          <p:cNvPr id="9" name="TextBox 8">
            <a:extLst>
              <a:ext uri="{FF2B5EF4-FFF2-40B4-BE49-F238E27FC236}">
                <a16:creationId xmlns:a16="http://schemas.microsoft.com/office/drawing/2014/main" id="{53963D1E-733D-D4E8-6895-A7042086F40E}"/>
              </a:ext>
            </a:extLst>
          </p:cNvPr>
          <p:cNvSpPr txBox="1"/>
          <p:nvPr/>
        </p:nvSpPr>
        <p:spPr>
          <a:xfrm>
            <a:off x="8414488" y="719667"/>
            <a:ext cx="3361267" cy="5078313"/>
          </a:xfrm>
          <a:prstGeom prst="rect">
            <a:avLst/>
          </a:prstGeom>
          <a:noFill/>
        </p:spPr>
        <p:txBody>
          <a:bodyPr wrap="square" rtlCol="0">
            <a:spAutoFit/>
          </a:bodyPr>
          <a:lstStyle/>
          <a:p>
            <a:r>
              <a:rPr lang="en-US" b="1" dirty="0"/>
              <a:t>I asked Janice about this piece, and she said it was not something she had woven but had picked up somewhere.</a:t>
            </a:r>
          </a:p>
          <a:p>
            <a:endParaRPr lang="en-US" b="1" dirty="0"/>
          </a:p>
          <a:p>
            <a:r>
              <a:rPr lang="en-US" b="1" dirty="0"/>
              <a:t>It interested me because it was a nice, simple but tight, piece of weaving.</a:t>
            </a:r>
          </a:p>
          <a:p>
            <a:endParaRPr lang="en-US" b="1" dirty="0"/>
          </a:p>
          <a:p>
            <a:r>
              <a:rPr lang="en-US" b="1" dirty="0"/>
              <a:t>More, it was something that a weaver was attracted to and had picked up.</a:t>
            </a:r>
          </a:p>
          <a:p>
            <a:endParaRPr lang="en-US" b="1" dirty="0"/>
          </a:p>
          <a:p>
            <a:r>
              <a:rPr lang="en-US" b="1" dirty="0"/>
              <a:t>I asked her if it was for sale and, ultimately, I convinced her to take a reasonable price for it (she talked about giving, something I couldn’t accept).</a:t>
            </a:r>
          </a:p>
        </p:txBody>
      </p:sp>
    </p:spTree>
    <p:extLst>
      <p:ext uri="{BB962C8B-B14F-4D97-AF65-F5344CB8AC3E}">
        <p14:creationId xmlns:p14="http://schemas.microsoft.com/office/powerpoint/2010/main" val="26516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65CF1-E7A4-DD70-4AF2-2DADC352C9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369732" y="1155159"/>
            <a:ext cx="6858000" cy="4547681"/>
          </a:xfrm>
          <a:prstGeom prst="rect">
            <a:avLst/>
          </a:prstGeom>
        </p:spPr>
      </p:pic>
      <p:sp>
        <p:nvSpPr>
          <p:cNvPr id="3" name="TextBox 2">
            <a:extLst>
              <a:ext uri="{FF2B5EF4-FFF2-40B4-BE49-F238E27FC236}">
                <a16:creationId xmlns:a16="http://schemas.microsoft.com/office/drawing/2014/main" id="{30BF61E2-CA23-3EC5-5AC2-89F431F92CA8}"/>
              </a:ext>
            </a:extLst>
          </p:cNvPr>
          <p:cNvSpPr txBox="1"/>
          <p:nvPr/>
        </p:nvSpPr>
        <p:spPr>
          <a:xfrm>
            <a:off x="1266257" y="1443841"/>
            <a:ext cx="2667000" cy="3970318"/>
          </a:xfrm>
          <a:prstGeom prst="rect">
            <a:avLst/>
          </a:prstGeom>
          <a:noFill/>
        </p:spPr>
        <p:txBody>
          <a:bodyPr wrap="square" rtlCol="0">
            <a:spAutoFit/>
          </a:bodyPr>
          <a:lstStyle/>
          <a:p>
            <a:r>
              <a:rPr lang="en-US" b="1" dirty="0"/>
              <a:t>We began to look at the individual pieces.</a:t>
            </a:r>
          </a:p>
          <a:p>
            <a:endParaRPr lang="en-US" b="1" dirty="0"/>
          </a:p>
          <a:p>
            <a:r>
              <a:rPr lang="en-US" b="1" dirty="0"/>
              <a:t>First, was this striped weaving with attractive </a:t>
            </a:r>
          </a:p>
          <a:p>
            <a:r>
              <a:rPr lang="en-US" b="1" dirty="0"/>
              <a:t>blue and brown stipes.</a:t>
            </a:r>
          </a:p>
          <a:p>
            <a:endParaRPr lang="en-US" b="1" dirty="0"/>
          </a:p>
          <a:p>
            <a:r>
              <a:rPr lang="en-US" b="1" dirty="0"/>
              <a:t>Janice said that this is a “cabin blanket.”</a:t>
            </a:r>
          </a:p>
          <a:p>
            <a:endParaRPr lang="en-US" b="1" dirty="0"/>
          </a:p>
          <a:p>
            <a:r>
              <a:rPr lang="en-US" b="1" dirty="0"/>
              <a:t>90” long and 36” wide</a:t>
            </a:r>
          </a:p>
          <a:p>
            <a:endParaRPr lang="en-US" b="1" dirty="0"/>
          </a:p>
          <a:p>
            <a:r>
              <a:rPr lang="en-US" b="1" dirty="0"/>
              <a:t>Dyed with indigo and black walnut.  </a:t>
            </a:r>
          </a:p>
        </p:txBody>
      </p:sp>
    </p:spTree>
    <p:extLst>
      <p:ext uri="{BB962C8B-B14F-4D97-AF65-F5344CB8AC3E}">
        <p14:creationId xmlns:p14="http://schemas.microsoft.com/office/powerpoint/2010/main" val="41029775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6E177E-0238-CD00-3F90-F930E6A66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93159" y="1155160"/>
            <a:ext cx="6858000" cy="4547681"/>
          </a:xfrm>
          <a:prstGeom prst="rect">
            <a:avLst/>
          </a:prstGeom>
        </p:spPr>
      </p:pic>
      <p:sp>
        <p:nvSpPr>
          <p:cNvPr id="2" name="TextBox 1">
            <a:extLst>
              <a:ext uri="{FF2B5EF4-FFF2-40B4-BE49-F238E27FC236}">
                <a16:creationId xmlns:a16="http://schemas.microsoft.com/office/drawing/2014/main" id="{80F0F6B6-2FF3-077F-DB2A-29F2AF31D65E}"/>
              </a:ext>
            </a:extLst>
          </p:cNvPr>
          <p:cNvSpPr txBox="1"/>
          <p:nvPr/>
        </p:nvSpPr>
        <p:spPr>
          <a:xfrm>
            <a:off x="6535184" y="4013201"/>
            <a:ext cx="5225016" cy="2585323"/>
          </a:xfrm>
          <a:prstGeom prst="rect">
            <a:avLst/>
          </a:prstGeom>
          <a:noFill/>
        </p:spPr>
        <p:txBody>
          <a:bodyPr wrap="square" rtlCol="0">
            <a:spAutoFit/>
          </a:bodyPr>
          <a:lstStyle/>
          <a:p>
            <a:r>
              <a:rPr lang="en-US" b="1" dirty="0"/>
              <a:t>On the left is a fringed shawl, dyed in black walnut.</a:t>
            </a:r>
          </a:p>
          <a:p>
            <a:endParaRPr lang="en-US" b="1" dirty="0"/>
          </a:p>
          <a:p>
            <a:r>
              <a:rPr lang="en-US" b="1" dirty="0"/>
              <a:t>Lower in green are knitted “Musket Mitts,” dyed with copper sulphate.</a:t>
            </a:r>
          </a:p>
          <a:p>
            <a:endParaRPr lang="en-US" b="1" dirty="0"/>
          </a:p>
          <a:p>
            <a:r>
              <a:rPr lang="en-US" b="1" dirty="0"/>
              <a:t>Next left is a knitted “Monmouth Cap” dyed in black walnut.</a:t>
            </a:r>
          </a:p>
          <a:p>
            <a:endParaRPr lang="en-US" b="1" dirty="0"/>
          </a:p>
          <a:p>
            <a:r>
              <a:rPr lang="en-US" b="1" dirty="0"/>
              <a:t>Above is a variety of yarns all dyed in natural colors.</a:t>
            </a:r>
          </a:p>
        </p:txBody>
      </p:sp>
      <p:pic>
        <p:nvPicPr>
          <p:cNvPr id="4" name="Picture 3">
            <a:extLst>
              <a:ext uri="{FF2B5EF4-FFF2-40B4-BE49-F238E27FC236}">
                <a16:creationId xmlns:a16="http://schemas.microsoft.com/office/drawing/2014/main" id="{A27D9011-1B4C-2507-D278-76154928B0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518" y="8767"/>
            <a:ext cx="5783415" cy="3835101"/>
          </a:xfrm>
          <a:prstGeom prst="rect">
            <a:avLst/>
          </a:prstGeom>
        </p:spPr>
      </p:pic>
    </p:spTree>
    <p:extLst>
      <p:ext uri="{BB962C8B-B14F-4D97-AF65-F5344CB8AC3E}">
        <p14:creationId xmlns:p14="http://schemas.microsoft.com/office/powerpoint/2010/main" val="22021948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0AC08C-E39F-4E4A-AD5E-79778BB252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855" y="787399"/>
            <a:ext cx="7747678" cy="5137645"/>
          </a:xfrm>
          <a:prstGeom prst="rect">
            <a:avLst/>
          </a:prstGeom>
        </p:spPr>
      </p:pic>
      <p:sp>
        <p:nvSpPr>
          <p:cNvPr id="4" name="TextBox 3">
            <a:extLst>
              <a:ext uri="{FF2B5EF4-FFF2-40B4-BE49-F238E27FC236}">
                <a16:creationId xmlns:a16="http://schemas.microsoft.com/office/drawing/2014/main" id="{8A7FA7E3-8503-4DA9-F6DF-D09EB6E4CFC0}"/>
              </a:ext>
            </a:extLst>
          </p:cNvPr>
          <p:cNvSpPr txBox="1"/>
          <p:nvPr/>
        </p:nvSpPr>
        <p:spPr>
          <a:xfrm>
            <a:off x="273250" y="1232562"/>
            <a:ext cx="2023533" cy="4247317"/>
          </a:xfrm>
          <a:prstGeom prst="rect">
            <a:avLst/>
          </a:prstGeom>
          <a:noFill/>
        </p:spPr>
        <p:txBody>
          <a:bodyPr wrap="square" rtlCol="0">
            <a:spAutoFit/>
          </a:bodyPr>
          <a:lstStyle/>
          <a:p>
            <a:endParaRPr lang="en-US" b="1" dirty="0"/>
          </a:p>
          <a:p>
            <a:r>
              <a:rPr lang="en-US" b="1" dirty="0"/>
              <a:t>Next, was this spectacular “cabin </a:t>
            </a:r>
          </a:p>
          <a:p>
            <a:r>
              <a:rPr lang="en-US" b="1" dirty="0"/>
              <a:t>banket.” </a:t>
            </a:r>
          </a:p>
          <a:p>
            <a:endParaRPr lang="en-US" b="1" dirty="0"/>
          </a:p>
          <a:p>
            <a:r>
              <a:rPr lang="en-US" b="1" dirty="0"/>
              <a:t>“Hudson Bay Company traditional colors.</a:t>
            </a:r>
          </a:p>
          <a:p>
            <a:endParaRPr lang="en-US" b="1" dirty="0"/>
          </a:p>
          <a:p>
            <a:r>
              <a:rPr lang="en-US" b="1" dirty="0"/>
              <a:t>Red (madder and cochineal)</a:t>
            </a:r>
          </a:p>
          <a:p>
            <a:endParaRPr lang="en-US" b="1" dirty="0"/>
          </a:p>
          <a:p>
            <a:r>
              <a:rPr lang="en-US" b="1" dirty="0"/>
              <a:t>Yellow (golden rod)</a:t>
            </a:r>
          </a:p>
          <a:p>
            <a:endParaRPr lang="en-US" b="1" dirty="0"/>
          </a:p>
          <a:p>
            <a:r>
              <a:rPr lang="en-US" b="1" dirty="0"/>
              <a:t>Blue (indigo)</a:t>
            </a:r>
          </a:p>
        </p:txBody>
      </p:sp>
    </p:spTree>
    <p:extLst>
      <p:ext uri="{BB962C8B-B14F-4D97-AF65-F5344CB8AC3E}">
        <p14:creationId xmlns:p14="http://schemas.microsoft.com/office/powerpoint/2010/main" val="32823742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B34732-7D9A-B4F8-DC00-C9D2F1C8AD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7790" y="1318429"/>
            <a:ext cx="6876288" cy="4559808"/>
          </a:xfrm>
          <a:prstGeom prst="rect">
            <a:avLst/>
          </a:prstGeom>
        </p:spPr>
      </p:pic>
      <p:sp>
        <p:nvSpPr>
          <p:cNvPr id="4" name="TextBox 3">
            <a:extLst>
              <a:ext uri="{FF2B5EF4-FFF2-40B4-BE49-F238E27FC236}">
                <a16:creationId xmlns:a16="http://schemas.microsoft.com/office/drawing/2014/main" id="{E6FFB277-2BF4-CC13-06DA-3861FABEE0CD}"/>
              </a:ext>
            </a:extLst>
          </p:cNvPr>
          <p:cNvSpPr txBox="1"/>
          <p:nvPr/>
        </p:nvSpPr>
        <p:spPr>
          <a:xfrm>
            <a:off x="993362" y="2300616"/>
            <a:ext cx="2599267" cy="1477328"/>
          </a:xfrm>
          <a:prstGeom prst="rect">
            <a:avLst/>
          </a:prstGeom>
          <a:noFill/>
        </p:spPr>
        <p:txBody>
          <a:bodyPr wrap="square" rtlCol="0">
            <a:spAutoFit/>
          </a:bodyPr>
          <a:lstStyle/>
          <a:p>
            <a:r>
              <a:rPr lang="en-US" b="1" dirty="0"/>
              <a:t>Near this blanket was a skein of red.</a:t>
            </a:r>
          </a:p>
          <a:p>
            <a:endParaRPr lang="en-US" b="1" dirty="0"/>
          </a:p>
          <a:p>
            <a:r>
              <a:rPr lang="en-US" b="1" dirty="0"/>
              <a:t>Dyed in madder and cochineal.</a:t>
            </a:r>
          </a:p>
        </p:txBody>
      </p:sp>
    </p:spTree>
    <p:extLst>
      <p:ext uri="{BB962C8B-B14F-4D97-AF65-F5344CB8AC3E}">
        <p14:creationId xmlns:p14="http://schemas.microsoft.com/office/powerpoint/2010/main" val="19700796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788E02F-B679-2678-230C-355C985248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
        <p:nvSpPr>
          <p:cNvPr id="8" name="TextBox 7">
            <a:extLst>
              <a:ext uri="{FF2B5EF4-FFF2-40B4-BE49-F238E27FC236}">
                <a16:creationId xmlns:a16="http://schemas.microsoft.com/office/drawing/2014/main" id="{1D6B7B17-2E87-FE30-4D3B-EEFCA560D29B}"/>
              </a:ext>
            </a:extLst>
          </p:cNvPr>
          <p:cNvSpPr txBox="1"/>
          <p:nvPr/>
        </p:nvSpPr>
        <p:spPr>
          <a:xfrm>
            <a:off x="192416" y="1048530"/>
            <a:ext cx="2658533" cy="4524315"/>
          </a:xfrm>
          <a:prstGeom prst="rect">
            <a:avLst/>
          </a:prstGeom>
          <a:noFill/>
        </p:spPr>
        <p:txBody>
          <a:bodyPr wrap="square" rtlCol="0">
            <a:spAutoFit/>
          </a:bodyPr>
          <a:lstStyle/>
          <a:p>
            <a:r>
              <a:rPr lang="en-US" b="1" dirty="0"/>
              <a:t>Janice said that these skirts were instances of what is properly called “A linsey </a:t>
            </a:r>
            <a:r>
              <a:rPr lang="en-US" b="1" dirty="0" err="1"/>
              <a:t>woolsy</a:t>
            </a:r>
            <a:r>
              <a:rPr lang="en-US" b="1" dirty="0"/>
              <a:t> Ladies Dress Skirt.”</a:t>
            </a:r>
          </a:p>
          <a:p>
            <a:endParaRPr lang="en-US" b="1" dirty="0"/>
          </a:p>
          <a:p>
            <a:r>
              <a:rPr lang="en-US" b="1" dirty="0"/>
              <a:t>Very similar.</a:t>
            </a:r>
          </a:p>
          <a:p>
            <a:endParaRPr lang="en-US" b="1" dirty="0"/>
          </a:p>
          <a:p>
            <a:r>
              <a:rPr lang="en-US" b="1" dirty="0"/>
              <a:t> I was interested in buying one.</a:t>
            </a:r>
          </a:p>
          <a:p>
            <a:endParaRPr lang="en-US" b="1" dirty="0"/>
          </a:p>
          <a:p>
            <a:r>
              <a:rPr lang="en-US" b="1" dirty="0"/>
              <a:t>I bought the one that looked a little lighter and brighter.</a:t>
            </a:r>
          </a:p>
          <a:p>
            <a:endParaRPr lang="en-US" b="1" dirty="0"/>
          </a:p>
          <a:p>
            <a:r>
              <a:rPr lang="en-US" b="1" dirty="0"/>
              <a:t>The one on the right here.</a:t>
            </a:r>
          </a:p>
        </p:txBody>
      </p:sp>
    </p:spTree>
    <p:extLst>
      <p:ext uri="{BB962C8B-B14F-4D97-AF65-F5344CB8AC3E}">
        <p14:creationId xmlns:p14="http://schemas.microsoft.com/office/powerpoint/2010/main" val="36937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839108-4069-67EF-BEA9-84BBE314C6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1665" y="59267"/>
            <a:ext cx="5937662" cy="6858000"/>
          </a:xfrm>
          <a:prstGeom prst="rect">
            <a:avLst/>
          </a:prstGeom>
        </p:spPr>
      </p:pic>
      <p:sp>
        <p:nvSpPr>
          <p:cNvPr id="4" name="TextBox 3">
            <a:extLst>
              <a:ext uri="{FF2B5EF4-FFF2-40B4-BE49-F238E27FC236}">
                <a16:creationId xmlns:a16="http://schemas.microsoft.com/office/drawing/2014/main" id="{5F559174-078F-4022-8701-A8C5AA2FEE75}"/>
              </a:ext>
            </a:extLst>
          </p:cNvPr>
          <p:cNvSpPr txBox="1"/>
          <p:nvPr/>
        </p:nvSpPr>
        <p:spPr>
          <a:xfrm>
            <a:off x="194733" y="1918183"/>
            <a:ext cx="1354667" cy="1200329"/>
          </a:xfrm>
          <a:prstGeom prst="rect">
            <a:avLst/>
          </a:prstGeom>
          <a:noFill/>
        </p:spPr>
        <p:txBody>
          <a:bodyPr wrap="square" rtlCol="0">
            <a:spAutoFit/>
          </a:bodyPr>
          <a:lstStyle/>
          <a:p>
            <a:r>
              <a:rPr lang="en-US" b="1" dirty="0"/>
              <a:t>This one (closer detail on the right).</a:t>
            </a:r>
          </a:p>
        </p:txBody>
      </p:sp>
      <p:pic>
        <p:nvPicPr>
          <p:cNvPr id="6" name="Picture 5">
            <a:extLst>
              <a:ext uri="{FF2B5EF4-FFF2-40B4-BE49-F238E27FC236}">
                <a16:creationId xmlns:a16="http://schemas.microsoft.com/office/drawing/2014/main" id="{9D162564-D1C1-0758-3A90-D6673ED7AC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2037" y="-51771"/>
            <a:ext cx="6319964" cy="5140238"/>
          </a:xfrm>
          <a:prstGeom prst="rect">
            <a:avLst/>
          </a:prstGeom>
        </p:spPr>
      </p:pic>
    </p:spTree>
    <p:extLst>
      <p:ext uri="{BB962C8B-B14F-4D97-AF65-F5344CB8AC3E}">
        <p14:creationId xmlns:p14="http://schemas.microsoft.com/office/powerpoint/2010/main" val="14037114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E0A0AF-5B49-AD16-22BA-45167B4EB069}"/>
              </a:ext>
            </a:extLst>
          </p:cNvPr>
          <p:cNvSpPr txBox="1"/>
          <p:nvPr/>
        </p:nvSpPr>
        <p:spPr>
          <a:xfrm>
            <a:off x="270933" y="1397000"/>
            <a:ext cx="2836334" cy="2585323"/>
          </a:xfrm>
          <a:prstGeom prst="rect">
            <a:avLst/>
          </a:prstGeom>
          <a:noFill/>
        </p:spPr>
        <p:txBody>
          <a:bodyPr wrap="square" rtlCol="0">
            <a:spAutoFit/>
          </a:bodyPr>
          <a:lstStyle/>
          <a:p>
            <a:r>
              <a:rPr lang="en-US" b="1" dirty="0"/>
              <a:t>Janice gave me some weaving detail on this skirt and skirts of this type.</a:t>
            </a:r>
          </a:p>
          <a:p>
            <a:endParaRPr lang="en-US" b="1" dirty="0"/>
          </a:p>
          <a:p>
            <a:r>
              <a:rPr lang="en-US" b="1" dirty="0"/>
              <a:t>You have to learn the language.</a:t>
            </a:r>
          </a:p>
          <a:p>
            <a:endParaRPr lang="en-US" b="1" dirty="0"/>
          </a:p>
          <a:p>
            <a:r>
              <a:rPr lang="en-US" b="1" dirty="0"/>
              <a:t>She also gave me some notes on colors and dyes.</a:t>
            </a:r>
          </a:p>
        </p:txBody>
      </p:sp>
      <p:pic>
        <p:nvPicPr>
          <p:cNvPr id="4" name="Picture 3">
            <a:extLst>
              <a:ext uri="{FF2B5EF4-FFF2-40B4-BE49-F238E27FC236}">
                <a16:creationId xmlns:a16="http://schemas.microsoft.com/office/drawing/2014/main" id="{D38F2CAD-BE20-23AB-5DA1-5E2DF20F06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0131" y="53355"/>
            <a:ext cx="4744669" cy="6804645"/>
          </a:xfrm>
          <a:prstGeom prst="rect">
            <a:avLst/>
          </a:prstGeom>
        </p:spPr>
      </p:pic>
      <p:pic>
        <p:nvPicPr>
          <p:cNvPr id="6" name="Picture 5">
            <a:extLst>
              <a:ext uri="{FF2B5EF4-FFF2-40B4-BE49-F238E27FC236}">
                <a16:creationId xmlns:a16="http://schemas.microsoft.com/office/drawing/2014/main" id="{50FF4C05-8F16-0DD2-91AF-598FAF1F73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1080684"/>
            <a:ext cx="4224475" cy="1543982"/>
          </a:xfrm>
          <a:prstGeom prst="rect">
            <a:avLst/>
          </a:prstGeom>
        </p:spPr>
      </p:pic>
      <p:pic>
        <p:nvPicPr>
          <p:cNvPr id="10" name="Picture 9">
            <a:extLst>
              <a:ext uri="{FF2B5EF4-FFF2-40B4-BE49-F238E27FC236}">
                <a16:creationId xmlns:a16="http://schemas.microsoft.com/office/drawing/2014/main" id="{3EDC47D8-CBCB-FE8C-58CE-335BD42ECD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4036" y="0"/>
            <a:ext cx="4257964" cy="936752"/>
          </a:xfrm>
          <a:prstGeom prst="rect">
            <a:avLst/>
          </a:prstGeom>
        </p:spPr>
      </p:pic>
      <p:pic>
        <p:nvPicPr>
          <p:cNvPr id="14" name="Picture 13">
            <a:extLst>
              <a:ext uri="{FF2B5EF4-FFF2-40B4-BE49-F238E27FC236}">
                <a16:creationId xmlns:a16="http://schemas.microsoft.com/office/drawing/2014/main" id="{AB0571C4-C49E-9032-D1C6-538C564719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24801" y="4174999"/>
            <a:ext cx="4267200" cy="2683001"/>
          </a:xfrm>
          <a:prstGeom prst="rect">
            <a:avLst/>
          </a:prstGeom>
        </p:spPr>
      </p:pic>
    </p:spTree>
    <p:extLst>
      <p:ext uri="{BB962C8B-B14F-4D97-AF65-F5344CB8AC3E}">
        <p14:creationId xmlns:p14="http://schemas.microsoft.com/office/powerpoint/2010/main" val="7985874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C1F567-7BE8-EBF3-524A-B8FCF0C21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4199" y="0"/>
            <a:ext cx="4792134" cy="6888692"/>
          </a:xfrm>
          <a:prstGeom prst="rect">
            <a:avLst/>
          </a:prstGeom>
        </p:spPr>
      </p:pic>
      <p:sp>
        <p:nvSpPr>
          <p:cNvPr id="4" name="TextBox 3">
            <a:extLst>
              <a:ext uri="{FF2B5EF4-FFF2-40B4-BE49-F238E27FC236}">
                <a16:creationId xmlns:a16="http://schemas.microsoft.com/office/drawing/2014/main" id="{0905CCE1-3747-F2B5-CF3B-D9FB3AC6DF6E}"/>
              </a:ext>
            </a:extLst>
          </p:cNvPr>
          <p:cNvSpPr txBox="1"/>
          <p:nvPr/>
        </p:nvSpPr>
        <p:spPr>
          <a:xfrm>
            <a:off x="685801" y="1947333"/>
            <a:ext cx="4191000" cy="2585323"/>
          </a:xfrm>
          <a:prstGeom prst="rect">
            <a:avLst/>
          </a:prstGeom>
          <a:noFill/>
        </p:spPr>
        <p:txBody>
          <a:bodyPr wrap="square" rtlCol="0">
            <a:spAutoFit/>
          </a:bodyPr>
          <a:lstStyle/>
          <a:p>
            <a:r>
              <a:rPr lang="en-US" b="1" dirty="0"/>
              <a:t>So I took my nice skirt home to DC and hung it where I could look at it every day.</a:t>
            </a:r>
          </a:p>
          <a:p>
            <a:endParaRPr lang="en-US" b="1" dirty="0"/>
          </a:p>
          <a:p>
            <a:r>
              <a:rPr lang="en-US" b="1" dirty="0"/>
              <a:t>None of the ladies in the family can wear it, and I’ve moved twice in the last two years,… </a:t>
            </a:r>
          </a:p>
          <a:p>
            <a:endParaRPr lang="en-US" b="1" dirty="0"/>
          </a:p>
          <a:p>
            <a:r>
              <a:rPr lang="en-US" b="1" dirty="0"/>
              <a:t>…but it’s laying near my bed and will go up an appropriate wall soon.</a:t>
            </a:r>
          </a:p>
        </p:txBody>
      </p:sp>
    </p:spTree>
    <p:extLst>
      <p:ext uri="{BB962C8B-B14F-4D97-AF65-F5344CB8AC3E}">
        <p14:creationId xmlns:p14="http://schemas.microsoft.com/office/powerpoint/2010/main" val="26476408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86F22A-B756-1AB4-37A9-4A60A6F08E13}"/>
              </a:ext>
            </a:extLst>
          </p:cNvPr>
          <p:cNvSpPr txBox="1"/>
          <p:nvPr/>
        </p:nvSpPr>
        <p:spPr>
          <a:xfrm>
            <a:off x="452507" y="834055"/>
            <a:ext cx="3150669" cy="5078313"/>
          </a:xfrm>
          <a:prstGeom prst="rect">
            <a:avLst/>
          </a:prstGeom>
          <a:noFill/>
        </p:spPr>
        <p:txBody>
          <a:bodyPr wrap="square" rtlCol="0">
            <a:spAutoFit/>
          </a:bodyPr>
          <a:lstStyle/>
          <a:p>
            <a:r>
              <a:rPr lang="en-US" b="1" dirty="0"/>
              <a:t>Colin and I started home.</a:t>
            </a:r>
          </a:p>
          <a:p>
            <a:endParaRPr lang="en-US" b="1" dirty="0"/>
          </a:p>
          <a:p>
            <a:r>
              <a:rPr lang="en-US" b="1" dirty="0"/>
              <a:t>We passed some large round hay bales in the fields.</a:t>
            </a:r>
          </a:p>
          <a:p>
            <a:endParaRPr lang="en-US" b="1" dirty="0"/>
          </a:p>
          <a:p>
            <a:r>
              <a:rPr lang="en-US" b="1" dirty="0"/>
              <a:t>Some were covered and some were not.</a:t>
            </a:r>
          </a:p>
          <a:p>
            <a:endParaRPr lang="en-US" b="1" dirty="0"/>
          </a:p>
          <a:p>
            <a:r>
              <a:rPr lang="en-US" b="1" dirty="0"/>
              <a:t>We were told that the hay in uncovered bales fermented and that the covering prevented that.</a:t>
            </a:r>
          </a:p>
          <a:p>
            <a:endParaRPr lang="en-US" b="1" dirty="0"/>
          </a:p>
          <a:p>
            <a:r>
              <a:rPr lang="en-US" b="1" dirty="0"/>
              <a:t>Animals that chewed a cud, like sheep and cattle, could eat fermented hay, but that it was not advisable to feed fermented hay to horses. </a:t>
            </a:r>
          </a:p>
        </p:txBody>
      </p:sp>
      <p:pic>
        <p:nvPicPr>
          <p:cNvPr id="4" name="Picture 3" descr="A large bale of hay in a field&#10;&#10;Description automatically generated with low confidence">
            <a:extLst>
              <a:ext uri="{FF2B5EF4-FFF2-40B4-BE49-F238E27FC236}">
                <a16:creationId xmlns:a16="http://schemas.microsoft.com/office/drawing/2014/main" id="{7D184EE3-CBBD-DFCE-75E2-A0F3281E0E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5142" y="196062"/>
            <a:ext cx="4838299" cy="3177150"/>
          </a:xfrm>
          <a:prstGeom prst="rect">
            <a:avLst/>
          </a:prstGeom>
        </p:spPr>
      </p:pic>
      <p:pic>
        <p:nvPicPr>
          <p:cNvPr id="10" name="Picture 9" descr="A picture containing grass, outdoor, seat, sofa&#10;&#10;Description automatically generated">
            <a:extLst>
              <a:ext uri="{FF2B5EF4-FFF2-40B4-BE49-F238E27FC236}">
                <a16:creationId xmlns:a16="http://schemas.microsoft.com/office/drawing/2014/main" id="{C507ADA9-A80F-6BB7-B104-27A3162DB1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5142" y="3554128"/>
            <a:ext cx="4661716" cy="3107810"/>
          </a:xfrm>
          <a:prstGeom prst="rect">
            <a:avLst/>
          </a:prstGeom>
        </p:spPr>
      </p:pic>
      <p:pic>
        <p:nvPicPr>
          <p:cNvPr id="12" name="Picture 11" descr="A picture containing grass, sky, outdoor, horse&#10;&#10;Description automatically generated">
            <a:extLst>
              <a:ext uri="{FF2B5EF4-FFF2-40B4-BE49-F238E27FC236}">
                <a16:creationId xmlns:a16="http://schemas.microsoft.com/office/drawing/2014/main" id="{A3BB8E73-ADD4-0169-9458-28E447A6FE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645" y="170915"/>
            <a:ext cx="4905431" cy="3258085"/>
          </a:xfrm>
          <a:prstGeom prst="rect">
            <a:avLst/>
          </a:prstGeom>
        </p:spPr>
      </p:pic>
    </p:spTree>
    <p:extLst>
      <p:ext uri="{BB962C8B-B14F-4D97-AF65-F5344CB8AC3E}">
        <p14:creationId xmlns:p14="http://schemas.microsoft.com/office/powerpoint/2010/main" val="33788324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ree, mountain, hillside, highland&#10;&#10;Description automatically generated">
            <a:extLst>
              <a:ext uri="{FF2B5EF4-FFF2-40B4-BE49-F238E27FC236}">
                <a16:creationId xmlns:a16="http://schemas.microsoft.com/office/drawing/2014/main" id="{941C3C5D-7D28-3577-128D-AF913BD990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4438" y="1"/>
            <a:ext cx="6928684" cy="3464342"/>
          </a:xfrm>
          <a:prstGeom prst="rect">
            <a:avLst/>
          </a:prstGeom>
        </p:spPr>
      </p:pic>
      <p:pic>
        <p:nvPicPr>
          <p:cNvPr id="5" name="Picture 4" descr="A picture containing grass, tree, outdoor, green&#10;&#10;Description automatically generated">
            <a:extLst>
              <a:ext uri="{FF2B5EF4-FFF2-40B4-BE49-F238E27FC236}">
                <a16:creationId xmlns:a16="http://schemas.microsoft.com/office/drawing/2014/main" id="{D562B237-2413-5DDA-D0A6-EE97024695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4438" y="3464343"/>
            <a:ext cx="5099760" cy="3393658"/>
          </a:xfrm>
          <a:prstGeom prst="rect">
            <a:avLst/>
          </a:prstGeom>
        </p:spPr>
      </p:pic>
      <p:sp>
        <p:nvSpPr>
          <p:cNvPr id="6" name="TextBox 5">
            <a:extLst>
              <a:ext uri="{FF2B5EF4-FFF2-40B4-BE49-F238E27FC236}">
                <a16:creationId xmlns:a16="http://schemas.microsoft.com/office/drawing/2014/main" id="{EB812657-EB22-271D-5418-3A0BD87B991B}"/>
              </a:ext>
            </a:extLst>
          </p:cNvPr>
          <p:cNvSpPr txBox="1"/>
          <p:nvPr/>
        </p:nvSpPr>
        <p:spPr>
          <a:xfrm>
            <a:off x="991402" y="1467853"/>
            <a:ext cx="3022333" cy="3693319"/>
          </a:xfrm>
          <a:prstGeom prst="rect">
            <a:avLst/>
          </a:prstGeom>
          <a:noFill/>
        </p:spPr>
        <p:txBody>
          <a:bodyPr wrap="square" rtlCol="0">
            <a:spAutoFit/>
          </a:bodyPr>
          <a:lstStyle/>
          <a:p>
            <a:r>
              <a:rPr lang="en-US" b="1" dirty="0"/>
              <a:t>We were driving north on I-81</a:t>
            </a:r>
          </a:p>
          <a:p>
            <a:endParaRPr lang="en-US" b="1" dirty="0"/>
          </a:p>
          <a:p>
            <a:r>
              <a:rPr lang="en-US" b="1" dirty="0"/>
              <a:t>The Shenandoah valley even at the highway level is beautiful.</a:t>
            </a:r>
          </a:p>
          <a:p>
            <a:endParaRPr lang="en-US" b="1" dirty="0"/>
          </a:p>
          <a:p>
            <a:r>
              <a:rPr lang="en-US" b="1" dirty="0"/>
              <a:t>I knew an antique dealer in Culpepper who I thought might consider the Henley’s rug.</a:t>
            </a:r>
          </a:p>
          <a:p>
            <a:endParaRPr lang="en-US" b="1" dirty="0"/>
          </a:p>
          <a:p>
            <a:r>
              <a:rPr lang="en-US" b="1" dirty="0"/>
              <a:t>So, we decided to go home through Culpepper.</a:t>
            </a:r>
          </a:p>
        </p:txBody>
      </p:sp>
    </p:spTree>
    <p:extLst>
      <p:ext uri="{BB962C8B-B14F-4D97-AF65-F5344CB8AC3E}">
        <p14:creationId xmlns:p14="http://schemas.microsoft.com/office/powerpoint/2010/main" val="13532031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treet with buildings on either side&#10;&#10;Description automatically generated with low confidence">
            <a:extLst>
              <a:ext uri="{FF2B5EF4-FFF2-40B4-BE49-F238E27FC236}">
                <a16:creationId xmlns:a16="http://schemas.microsoft.com/office/drawing/2014/main" id="{D7C95C07-8087-8A44-BBDE-87995BA3E6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7437" y="923378"/>
            <a:ext cx="9834563" cy="5011243"/>
          </a:xfrm>
          <a:prstGeom prst="rect">
            <a:avLst/>
          </a:prstGeom>
        </p:spPr>
      </p:pic>
      <p:sp>
        <p:nvSpPr>
          <p:cNvPr id="4" name="TextBox 3">
            <a:extLst>
              <a:ext uri="{FF2B5EF4-FFF2-40B4-BE49-F238E27FC236}">
                <a16:creationId xmlns:a16="http://schemas.microsoft.com/office/drawing/2014/main" id="{FA998A77-79C5-886C-5820-F216A0EBCA4A}"/>
              </a:ext>
            </a:extLst>
          </p:cNvPr>
          <p:cNvSpPr txBox="1"/>
          <p:nvPr/>
        </p:nvSpPr>
        <p:spPr>
          <a:xfrm>
            <a:off x="418323" y="1953928"/>
            <a:ext cx="1848050" cy="2031325"/>
          </a:xfrm>
          <a:prstGeom prst="rect">
            <a:avLst/>
          </a:prstGeom>
          <a:noFill/>
        </p:spPr>
        <p:txBody>
          <a:bodyPr wrap="square" rtlCol="0">
            <a:spAutoFit/>
          </a:bodyPr>
          <a:lstStyle/>
          <a:p>
            <a:r>
              <a:rPr lang="en-US" b="1" dirty="0"/>
              <a:t>Culpepper is an interesting town has an attractive downtown with shops and some good places to eat.</a:t>
            </a:r>
          </a:p>
        </p:txBody>
      </p:sp>
    </p:spTree>
    <p:extLst>
      <p:ext uri="{BB962C8B-B14F-4D97-AF65-F5344CB8AC3E}">
        <p14:creationId xmlns:p14="http://schemas.microsoft.com/office/powerpoint/2010/main" val="30798244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60EB57-FDB2-8FAD-9ECD-B5B2C9A328E2}"/>
              </a:ext>
            </a:extLst>
          </p:cNvPr>
          <p:cNvSpPr txBox="1"/>
          <p:nvPr/>
        </p:nvSpPr>
        <p:spPr>
          <a:xfrm>
            <a:off x="596125" y="951463"/>
            <a:ext cx="2281187" cy="646331"/>
          </a:xfrm>
          <a:prstGeom prst="rect">
            <a:avLst/>
          </a:prstGeom>
          <a:noFill/>
        </p:spPr>
        <p:txBody>
          <a:bodyPr wrap="square" rtlCol="0">
            <a:spAutoFit/>
          </a:bodyPr>
          <a:lstStyle/>
          <a:p>
            <a:r>
              <a:rPr lang="en-US" b="1" dirty="0"/>
              <a:t>But we first stopped at Sarah’s shop.</a:t>
            </a:r>
          </a:p>
        </p:txBody>
      </p:sp>
      <p:pic>
        <p:nvPicPr>
          <p:cNvPr id="4" name="Picture 3" descr="Letter&#10;&#10;Description automatically generated">
            <a:extLst>
              <a:ext uri="{FF2B5EF4-FFF2-40B4-BE49-F238E27FC236}">
                <a16:creationId xmlns:a16="http://schemas.microsoft.com/office/drawing/2014/main" id="{0550C39C-040C-4F4A-6901-192E4EE596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125" y="1825590"/>
            <a:ext cx="2281186" cy="4946449"/>
          </a:xfrm>
          <a:prstGeom prst="rect">
            <a:avLst/>
          </a:prstGeom>
        </p:spPr>
      </p:pic>
      <p:pic>
        <p:nvPicPr>
          <p:cNvPr id="6" name="Picture 5" descr="A picture containing building, outdoor, brick, stone&#10;&#10;Description automatically generated">
            <a:extLst>
              <a:ext uri="{FF2B5EF4-FFF2-40B4-BE49-F238E27FC236}">
                <a16:creationId xmlns:a16="http://schemas.microsoft.com/office/drawing/2014/main" id="{B2A569D6-5875-808B-61F7-105E45DB0A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4390" y="442762"/>
            <a:ext cx="8553651" cy="6415238"/>
          </a:xfrm>
          <a:prstGeom prst="rect">
            <a:avLst/>
          </a:prstGeom>
        </p:spPr>
      </p:pic>
    </p:spTree>
    <p:extLst>
      <p:ext uri="{BB962C8B-B14F-4D97-AF65-F5344CB8AC3E}">
        <p14:creationId xmlns:p14="http://schemas.microsoft.com/office/powerpoint/2010/main" val="5898767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F3F401-D477-6F59-2BCC-07D98ED0F1C1}"/>
              </a:ext>
            </a:extLst>
          </p:cNvPr>
          <p:cNvSpPr txBox="1"/>
          <p:nvPr/>
        </p:nvSpPr>
        <p:spPr>
          <a:xfrm>
            <a:off x="295475" y="948891"/>
            <a:ext cx="2630605" cy="2031325"/>
          </a:xfrm>
          <a:prstGeom prst="rect">
            <a:avLst/>
          </a:prstGeom>
          <a:noFill/>
        </p:spPr>
        <p:txBody>
          <a:bodyPr wrap="square" rtlCol="0">
            <a:spAutoFit/>
          </a:bodyPr>
          <a:lstStyle/>
          <a:p>
            <a:r>
              <a:rPr lang="en-US" b="1" dirty="0"/>
              <a:t>We showed Sarah the photos we had taken of the Hensley’s rug.</a:t>
            </a:r>
          </a:p>
          <a:p>
            <a:endParaRPr lang="en-US" b="1" dirty="0"/>
          </a:p>
          <a:p>
            <a:r>
              <a:rPr lang="en-US" b="1" dirty="0"/>
              <a:t>Colin had never been there, so we looked around.</a:t>
            </a:r>
          </a:p>
        </p:txBody>
      </p:sp>
      <p:pic>
        <p:nvPicPr>
          <p:cNvPr id="6" name="Picture 5" descr="A picture containing text, furniture, rug&#10;&#10;Description automatically generated">
            <a:extLst>
              <a:ext uri="{FF2B5EF4-FFF2-40B4-BE49-F238E27FC236}">
                <a16:creationId xmlns:a16="http://schemas.microsoft.com/office/drawing/2014/main" id="{429F5993-9E20-5C96-C89A-F7C1981266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015" y="3252383"/>
            <a:ext cx="3657600" cy="3148584"/>
          </a:xfrm>
          <a:prstGeom prst="rect">
            <a:avLst/>
          </a:prstGeom>
        </p:spPr>
      </p:pic>
      <p:pic>
        <p:nvPicPr>
          <p:cNvPr id="8" name="Picture 7" descr="A picture containing indoor, table, cluttered, several&#10;&#10;Description automatically generated">
            <a:extLst>
              <a:ext uri="{FF2B5EF4-FFF2-40B4-BE49-F238E27FC236}">
                <a16:creationId xmlns:a16="http://schemas.microsoft.com/office/drawing/2014/main" id="{EDFF3E02-0B07-4370-99DD-E02B8189DA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5611" y="380999"/>
            <a:ext cx="4796389" cy="6395185"/>
          </a:xfrm>
          <a:prstGeom prst="rect">
            <a:avLst/>
          </a:prstGeom>
        </p:spPr>
      </p:pic>
      <p:pic>
        <p:nvPicPr>
          <p:cNvPr id="1026" name="Picture 2" descr="Photo">
            <a:extLst>
              <a:ext uri="{FF2B5EF4-FFF2-40B4-BE49-F238E27FC236}">
                <a16:creationId xmlns:a16="http://schemas.microsoft.com/office/drawing/2014/main" id="{0375DEB8-BC87-EF45-B269-08268916B9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100" y="2394465"/>
            <a:ext cx="3343275" cy="446353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picture containing furniture, rug, colorful, decorated&#10;&#10;Description automatically generated">
            <a:extLst>
              <a:ext uri="{FF2B5EF4-FFF2-40B4-BE49-F238E27FC236}">
                <a16:creationId xmlns:a16="http://schemas.microsoft.com/office/drawing/2014/main" id="{E0CCA8B5-4966-1D42-3447-7FA710A8FB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690" y="22248"/>
            <a:ext cx="4539080" cy="2957967"/>
          </a:xfrm>
          <a:prstGeom prst="rect">
            <a:avLst/>
          </a:prstGeom>
        </p:spPr>
      </p:pic>
    </p:spTree>
    <p:extLst>
      <p:ext uri="{BB962C8B-B14F-4D97-AF65-F5344CB8AC3E}">
        <p14:creationId xmlns:p14="http://schemas.microsoft.com/office/powerpoint/2010/main" val="2687136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ree, outdoor, marketplace, items&#10;&#10;Description automatically generated">
            <a:extLst>
              <a:ext uri="{FF2B5EF4-FFF2-40B4-BE49-F238E27FC236}">
                <a16:creationId xmlns:a16="http://schemas.microsoft.com/office/drawing/2014/main" id="{940A4594-C993-CDD0-14F3-3C61A7CDC9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3616" y="544630"/>
            <a:ext cx="9168384" cy="6096000"/>
          </a:xfrm>
          <a:prstGeom prst="rect">
            <a:avLst/>
          </a:prstGeom>
        </p:spPr>
      </p:pic>
      <p:sp>
        <p:nvSpPr>
          <p:cNvPr id="4" name="TextBox 3">
            <a:extLst>
              <a:ext uri="{FF2B5EF4-FFF2-40B4-BE49-F238E27FC236}">
                <a16:creationId xmlns:a16="http://schemas.microsoft.com/office/drawing/2014/main" id="{B4D0A094-3729-DDD5-185E-90C91F0ED66C}"/>
              </a:ext>
            </a:extLst>
          </p:cNvPr>
          <p:cNvSpPr txBox="1"/>
          <p:nvPr/>
        </p:nvSpPr>
        <p:spPr>
          <a:xfrm>
            <a:off x="608665" y="1345799"/>
            <a:ext cx="2032936" cy="4247317"/>
          </a:xfrm>
          <a:prstGeom prst="rect">
            <a:avLst/>
          </a:prstGeom>
          <a:noFill/>
        </p:spPr>
        <p:txBody>
          <a:bodyPr wrap="square" rtlCol="0">
            <a:spAutoFit/>
          </a:bodyPr>
          <a:lstStyle/>
          <a:p>
            <a:r>
              <a:rPr lang="en-US" b="1" dirty="0"/>
              <a:t>A week or so later, at the Georgetown flea market, Sarah, (lower right, with green scarf) who sets up there frequently, told me that she had made an offer to the Hensley’s, on the basis of the pictures and Colin’s description, and that they were considering it.</a:t>
            </a:r>
          </a:p>
        </p:txBody>
      </p:sp>
      <p:pic>
        <p:nvPicPr>
          <p:cNvPr id="5" name="Picture 4" descr="A picture containing person, indoor, green, plant&#10;&#10;Description automatically generated">
            <a:extLst>
              <a:ext uri="{FF2B5EF4-FFF2-40B4-BE49-F238E27FC236}">
                <a16:creationId xmlns:a16="http://schemas.microsoft.com/office/drawing/2014/main" id="{73C1A491-6CC6-ACF3-0E30-69B3247043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2494" y="3607844"/>
            <a:ext cx="3110550" cy="3032786"/>
          </a:xfrm>
          <a:prstGeom prst="rect">
            <a:avLst/>
          </a:prstGeom>
        </p:spPr>
      </p:pic>
    </p:spTree>
    <p:extLst>
      <p:ext uri="{BB962C8B-B14F-4D97-AF65-F5344CB8AC3E}">
        <p14:creationId xmlns:p14="http://schemas.microsoft.com/office/powerpoint/2010/main" val="33882959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54BAB9-0155-B1CC-00FE-1DAF7BB44842}"/>
              </a:ext>
            </a:extLst>
          </p:cNvPr>
          <p:cNvSpPr txBox="1"/>
          <p:nvPr/>
        </p:nvSpPr>
        <p:spPr>
          <a:xfrm>
            <a:off x="1352550" y="751344"/>
            <a:ext cx="9410700" cy="5355312"/>
          </a:xfrm>
          <a:prstGeom prst="rect">
            <a:avLst/>
          </a:prstGeom>
          <a:noFill/>
        </p:spPr>
        <p:txBody>
          <a:bodyPr wrap="square" rtlCol="0">
            <a:spAutoFit/>
          </a:bodyPr>
          <a:lstStyle/>
          <a:p>
            <a:pPr marL="0" marR="0">
              <a:spcBef>
                <a:spcPts val="0"/>
              </a:spcBef>
              <a:spcAft>
                <a:spcPts val="0"/>
              </a:spcAft>
            </a:pPr>
            <a:endParaRPr lang="en-US" sz="1800" b="1" dirty="0">
              <a:effectLst/>
              <a:latin typeface="Calibri" panose="020F0502020204030204" pitchFamily="34" charset="0"/>
              <a:ea typeface="Calibri" panose="020F0502020204030204" pitchFamily="34" charset="0"/>
            </a:endParaRPr>
          </a:p>
          <a:p>
            <a:pPr marL="0" marR="0">
              <a:spcBef>
                <a:spcPts val="0"/>
              </a:spcBef>
              <a:spcAft>
                <a:spcPts val="0"/>
              </a:spcAft>
            </a:pPr>
            <a:r>
              <a:rPr lang="en-US" b="1" dirty="0">
                <a:latin typeface="Calibri" panose="020F0502020204030204" pitchFamily="34" charset="0"/>
                <a:ea typeface="Calibri" panose="020F0502020204030204" pitchFamily="34" charset="0"/>
              </a:rPr>
              <a:t>Recently, Janice wrote me:</a:t>
            </a:r>
          </a:p>
          <a:p>
            <a:pPr marL="0" marR="0">
              <a:spcBef>
                <a:spcPts val="0"/>
              </a:spcBef>
              <a:spcAft>
                <a:spcPts val="0"/>
              </a:spcAft>
            </a:pPr>
            <a:endParaRPr lang="en-US" sz="1800" b="1" dirty="0">
              <a:effectLst/>
              <a:latin typeface="Calibri" panose="020F0502020204030204" pitchFamily="34" charset="0"/>
              <a:ea typeface="Calibri" panose="020F0502020204030204" pitchFamily="34" charset="0"/>
            </a:endParaRPr>
          </a:p>
          <a:p>
            <a:pPr marL="0" marR="0">
              <a:spcBef>
                <a:spcPts val="0"/>
              </a:spcBef>
              <a:spcAft>
                <a:spcPts val="0"/>
              </a:spcAft>
            </a:pPr>
            <a:r>
              <a:rPr lang="en-US" sz="2400" b="1" dirty="0">
                <a:effectLst/>
                <a:latin typeface="Calibri" panose="020F0502020204030204" pitchFamily="34" charset="0"/>
                <a:ea typeface="Calibri" panose="020F0502020204030204" pitchFamily="34" charset="0"/>
              </a:rPr>
              <a:t>“I did email Sarah in Culpepper to thank her for the offer for the rug and to say that we would keep it for awhile longer.  </a:t>
            </a:r>
          </a:p>
          <a:p>
            <a:pPr marL="0" marR="0">
              <a:spcBef>
                <a:spcPts val="0"/>
              </a:spcBef>
              <a:spcAft>
                <a:spcPts val="0"/>
              </a:spcAft>
            </a:pPr>
            <a:endParaRPr lang="en-US" sz="2400" b="1" dirty="0">
              <a:latin typeface="Calibri" panose="020F0502020204030204" pitchFamily="34" charset="0"/>
              <a:ea typeface="Calibri" panose="020F0502020204030204" pitchFamily="34" charset="0"/>
            </a:endParaRPr>
          </a:p>
          <a:p>
            <a:pPr marL="0" marR="0">
              <a:spcBef>
                <a:spcPts val="0"/>
              </a:spcBef>
              <a:spcAft>
                <a:spcPts val="0"/>
              </a:spcAft>
            </a:pPr>
            <a:r>
              <a:rPr lang="en-US" sz="2400" b="1" dirty="0">
                <a:effectLst/>
                <a:latin typeface="Calibri" panose="020F0502020204030204" pitchFamily="34" charset="0"/>
                <a:ea typeface="Calibri" panose="020F0502020204030204" pitchFamily="34" charset="0"/>
              </a:rPr>
              <a:t>“My cousin in Kentucky deals-on a small scale- in Colonial American style antiques and uses the publication, ‘Early American Life’ for display ideas.  </a:t>
            </a:r>
          </a:p>
          <a:p>
            <a:pPr marL="0" marR="0">
              <a:spcBef>
                <a:spcPts val="0"/>
              </a:spcBef>
              <a:spcAft>
                <a:spcPts val="0"/>
              </a:spcAft>
            </a:pPr>
            <a:endParaRPr lang="en-US" sz="2400" b="1" dirty="0">
              <a:latin typeface="Calibri" panose="020F0502020204030204" pitchFamily="34" charset="0"/>
              <a:ea typeface="Calibri" panose="020F0502020204030204" pitchFamily="34" charset="0"/>
            </a:endParaRPr>
          </a:p>
          <a:p>
            <a:pPr marL="0" marR="0">
              <a:spcBef>
                <a:spcPts val="0"/>
              </a:spcBef>
              <a:spcAft>
                <a:spcPts val="0"/>
              </a:spcAft>
            </a:pPr>
            <a:r>
              <a:rPr lang="en-US" sz="2400" b="1" dirty="0">
                <a:effectLst/>
                <a:latin typeface="Calibri" panose="020F0502020204030204" pitchFamily="34" charset="0"/>
                <a:ea typeface="Calibri" panose="020F0502020204030204" pitchFamily="34" charset="0"/>
              </a:rPr>
              <a:t>“Many of the items are shown are rugs of the type we have, so she has taken the rug to her place.  She can provide climate and humidity control at her business but does not have traffic on the rug.  </a:t>
            </a:r>
          </a:p>
          <a:p>
            <a:pPr marL="0" marR="0">
              <a:spcBef>
                <a:spcPts val="0"/>
              </a:spcBef>
              <a:spcAft>
                <a:spcPts val="0"/>
              </a:spcAft>
            </a:pPr>
            <a:endParaRPr lang="en-US" sz="2400" b="1" dirty="0">
              <a:latin typeface="Calibri" panose="020F0502020204030204" pitchFamily="34" charset="0"/>
              <a:ea typeface="Calibri" panose="020F0502020204030204" pitchFamily="34" charset="0"/>
            </a:endParaRPr>
          </a:p>
          <a:p>
            <a:pPr marL="0" marR="0">
              <a:spcBef>
                <a:spcPts val="0"/>
              </a:spcBef>
              <a:spcAft>
                <a:spcPts val="0"/>
              </a:spcAft>
            </a:pPr>
            <a:r>
              <a:rPr lang="en-US" sz="2400" b="1" dirty="0">
                <a:effectLst/>
                <a:latin typeface="Calibri" panose="020F0502020204030204" pitchFamily="34" charset="0"/>
                <a:ea typeface="Calibri" panose="020F0502020204030204" pitchFamily="34" charset="0"/>
              </a:rPr>
              <a:t>“We will watch to see if the market improves.”</a:t>
            </a:r>
            <a:endParaRPr lang="en-US"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1433309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01607E-224D-4B55-F62B-68B880AE0BAA}"/>
              </a:ext>
            </a:extLst>
          </p:cNvPr>
          <p:cNvSpPr txBox="1"/>
          <p:nvPr/>
        </p:nvSpPr>
        <p:spPr>
          <a:xfrm>
            <a:off x="1884349" y="776909"/>
            <a:ext cx="8585200" cy="5078313"/>
          </a:xfrm>
          <a:prstGeom prst="rect">
            <a:avLst/>
          </a:prstGeom>
          <a:noFill/>
        </p:spPr>
        <p:txBody>
          <a:bodyPr wrap="square" rtlCol="0">
            <a:spAutoFit/>
          </a:bodyPr>
          <a:lstStyle/>
          <a:p>
            <a:r>
              <a:rPr lang="en-US" b="1" dirty="0"/>
              <a:t>We think our trip to the Hensley’s was a semi-success in terms of its triggering objective.</a:t>
            </a:r>
          </a:p>
          <a:p>
            <a:endParaRPr lang="en-US" b="1" dirty="0"/>
          </a:p>
          <a:p>
            <a:r>
              <a:rPr lang="en-US" b="1" dirty="0"/>
              <a:t>We did manage to obtain one offer for the rug, and they at least have some idea of what it can command in the current market.</a:t>
            </a:r>
          </a:p>
          <a:p>
            <a:endParaRPr lang="en-US" b="1" dirty="0"/>
          </a:p>
          <a:p>
            <a:r>
              <a:rPr lang="en-US" b="1" dirty="0"/>
              <a:t>They have an alternative sales channel with which they can patiently wait.</a:t>
            </a:r>
          </a:p>
          <a:p>
            <a:endParaRPr lang="en-US" b="1" dirty="0"/>
          </a:p>
          <a:p>
            <a:r>
              <a:rPr lang="en-US" b="1" dirty="0"/>
              <a:t>A secondary objective was to see how the </a:t>
            </a:r>
            <a:r>
              <a:rPr lang="en-US" b="1" dirty="0" err="1"/>
              <a:t>Hensleys</a:t>
            </a:r>
            <a:r>
              <a:rPr lang="en-US" b="1" dirty="0"/>
              <a:t> live, and the array of ren-enacting activities and skills they demonstrated.  About this, the visit was an astounding success for Colin and me.</a:t>
            </a:r>
          </a:p>
          <a:p>
            <a:endParaRPr lang="en-US" b="1" dirty="0"/>
          </a:p>
          <a:p>
            <a:r>
              <a:rPr lang="en-US" b="1" dirty="0"/>
              <a:t>And this documentation if it gave, and gives, us all a chance to live it again.</a:t>
            </a:r>
          </a:p>
          <a:p>
            <a:endParaRPr lang="en-US" b="1" dirty="0"/>
          </a:p>
          <a:p>
            <a:r>
              <a:rPr lang="en-US" b="1" dirty="0"/>
              <a:t>My thanks to Janice and Hunter and Colin for all the help they gave me.</a:t>
            </a:r>
          </a:p>
          <a:p>
            <a:endParaRPr lang="en-US" b="1" dirty="0"/>
          </a:p>
          <a:p>
            <a:r>
              <a:rPr lang="en-US" b="1" dirty="0"/>
              <a:t>“Till next time.</a:t>
            </a:r>
          </a:p>
          <a:p>
            <a:endParaRPr lang="en-US" b="1" dirty="0"/>
          </a:p>
          <a:p>
            <a:r>
              <a:rPr lang="en-US" b="1" dirty="0"/>
              <a:t>John Howe</a:t>
            </a:r>
          </a:p>
        </p:txBody>
      </p:sp>
    </p:spTree>
    <p:extLst>
      <p:ext uri="{BB962C8B-B14F-4D97-AF65-F5344CB8AC3E}">
        <p14:creationId xmlns:p14="http://schemas.microsoft.com/office/powerpoint/2010/main" val="15704260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35777</TotalTime>
  <Words>2872</Words>
  <Application>Microsoft Office PowerPoint</Application>
  <PresentationFormat>Widescreen</PresentationFormat>
  <Paragraphs>278</Paragraphs>
  <Slides>64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Arial</vt:lpstr>
      <vt:lpstr>Calibri</vt:lpstr>
      <vt:lpstr>Calibri Light</vt:lpstr>
      <vt:lpstr>Roboto</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 John Howe</dc:creator>
  <cp:lastModifiedBy>R John Howe</cp:lastModifiedBy>
  <cp:revision>9</cp:revision>
  <dcterms:created xsi:type="dcterms:W3CDTF">2021-11-11T17:28:47Z</dcterms:created>
  <dcterms:modified xsi:type="dcterms:W3CDTF">2023-11-20T20:44:52Z</dcterms:modified>
</cp:coreProperties>
</file>